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Lst>
  <p:sldSz cx="9144000" cy="6858000" type="screen4x3"/>
  <p:notesSz cx="6811963"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3D08C"/>
    <a:srgbClr val="82C17D"/>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EE2261-9662-43AF-A53C-717E5759B7FC}" v="2" dt="2026-03-31T17:50:08.8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87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olly Glover" userId="cd6a0f75-4183-4138-a247-12d264be6e8d" providerId="ADAL" clId="{747F0152-1269-4734-98DD-CDF029D8160D}"/>
    <pc:docChg chg="undo custSel modSld">
      <pc:chgData name="Holly Glover" userId="cd6a0f75-4183-4138-a247-12d264be6e8d" providerId="ADAL" clId="{747F0152-1269-4734-98DD-CDF029D8160D}" dt="2026-03-31T17:55:14.608" v="2362" actId="20577"/>
      <pc:docMkLst>
        <pc:docMk/>
      </pc:docMkLst>
      <pc:sldChg chg="addSp delSp modSp mod">
        <pc:chgData name="Holly Glover" userId="cd6a0f75-4183-4138-a247-12d264be6e8d" providerId="ADAL" clId="{747F0152-1269-4734-98DD-CDF029D8160D}" dt="2026-03-31T17:53:49.205" v="2254" actId="20577"/>
        <pc:sldMkLst>
          <pc:docMk/>
          <pc:sldMk cId="3010593400" sldId="256"/>
        </pc:sldMkLst>
        <pc:spChg chg="mod">
          <ac:chgData name="Holly Glover" userId="cd6a0f75-4183-4138-a247-12d264be6e8d" providerId="ADAL" clId="{747F0152-1269-4734-98DD-CDF029D8160D}" dt="2026-03-31T17:53:49.205" v="2254" actId="20577"/>
          <ac:spMkLst>
            <pc:docMk/>
            <pc:sldMk cId="3010593400" sldId="256"/>
            <ac:spMk id="3" creationId="{5777513F-EE02-4DF7-AA6C-3C2FE0B2962A}"/>
          </ac:spMkLst>
        </pc:spChg>
        <pc:spChg chg="mod">
          <ac:chgData name="Holly Glover" userId="cd6a0f75-4183-4138-a247-12d264be6e8d" providerId="ADAL" clId="{747F0152-1269-4734-98DD-CDF029D8160D}" dt="2026-03-27T16:08:05.577" v="39" actId="207"/>
          <ac:spMkLst>
            <pc:docMk/>
            <pc:sldMk cId="3010593400" sldId="256"/>
            <ac:spMk id="6" creationId="{00000000-0000-0000-0000-000000000000}"/>
          </ac:spMkLst>
        </pc:spChg>
        <pc:spChg chg="mod">
          <ac:chgData name="Holly Glover" userId="cd6a0f75-4183-4138-a247-12d264be6e8d" providerId="ADAL" clId="{747F0152-1269-4734-98DD-CDF029D8160D}" dt="2026-03-31T17:49:47.276" v="2113" actId="1076"/>
          <ac:spMkLst>
            <pc:docMk/>
            <pc:sldMk cId="3010593400" sldId="256"/>
            <ac:spMk id="13" creationId="{00000000-0000-0000-0000-000000000000}"/>
          </ac:spMkLst>
        </pc:spChg>
        <pc:graphicFrameChg chg="add mod modGraphic">
          <ac:chgData name="Holly Glover" userId="cd6a0f75-4183-4138-a247-12d264be6e8d" providerId="ADAL" clId="{747F0152-1269-4734-98DD-CDF029D8160D}" dt="2026-03-27T16:02:56.482" v="36" actId="207"/>
          <ac:graphicFrameMkLst>
            <pc:docMk/>
            <pc:sldMk cId="3010593400" sldId="256"/>
            <ac:graphicFrameMk id="2" creationId="{A3A6B949-0C0A-989F-6FC8-10A165E96AFA}"/>
          </ac:graphicFrameMkLst>
        </pc:graphicFrameChg>
        <pc:graphicFrameChg chg="add mod">
          <ac:chgData name="Holly Glover" userId="cd6a0f75-4183-4138-a247-12d264be6e8d" providerId="ADAL" clId="{747F0152-1269-4734-98DD-CDF029D8160D}" dt="2026-03-31T17:46:02.074" v="1984" actId="14100"/>
          <ac:graphicFrameMkLst>
            <pc:docMk/>
            <pc:sldMk cId="3010593400" sldId="256"/>
            <ac:graphicFrameMk id="4" creationId="{7337A2E4-DD00-D0D7-F0A2-87322F7EE284}"/>
          </ac:graphicFrameMkLst>
        </pc:graphicFrameChg>
        <pc:graphicFrameChg chg="mod modGraphic">
          <ac:chgData name="Holly Glover" userId="cd6a0f75-4183-4138-a247-12d264be6e8d" providerId="ADAL" clId="{747F0152-1269-4734-98DD-CDF029D8160D}" dt="2026-03-27T16:03:04.557" v="37" actId="207"/>
          <ac:graphicFrameMkLst>
            <pc:docMk/>
            <pc:sldMk cId="3010593400" sldId="256"/>
            <ac:graphicFrameMk id="16" creationId="{8EF6C8A7-432D-97FD-D653-BE7D1B141D2D}"/>
          </ac:graphicFrameMkLst>
        </pc:graphicFrameChg>
      </pc:sldChg>
      <pc:sldChg chg="addSp delSp modSp mod">
        <pc:chgData name="Holly Glover" userId="cd6a0f75-4183-4138-a247-12d264be6e8d" providerId="ADAL" clId="{747F0152-1269-4734-98DD-CDF029D8160D}" dt="2026-03-31T17:55:14.608" v="2362" actId="20577"/>
        <pc:sldMkLst>
          <pc:docMk/>
          <pc:sldMk cId="4089965586" sldId="257"/>
        </pc:sldMkLst>
        <pc:spChg chg="mod">
          <ac:chgData name="Holly Glover" userId="cd6a0f75-4183-4138-a247-12d264be6e8d" providerId="ADAL" clId="{747F0152-1269-4734-98DD-CDF029D8160D}" dt="2026-03-27T16:11:23.355" v="53" actId="20577"/>
          <ac:spMkLst>
            <pc:docMk/>
            <pc:sldMk cId="4089965586" sldId="257"/>
            <ac:spMk id="2" creationId="{00000000-0000-0000-0000-000000000000}"/>
          </ac:spMkLst>
        </pc:spChg>
        <pc:spChg chg="mod">
          <ac:chgData name="Holly Glover" userId="cd6a0f75-4183-4138-a247-12d264be6e8d" providerId="ADAL" clId="{747F0152-1269-4734-98DD-CDF029D8160D}" dt="2026-03-27T16:26:45.051" v="837" actId="20577"/>
          <ac:spMkLst>
            <pc:docMk/>
            <pc:sldMk cId="4089965586" sldId="257"/>
            <ac:spMk id="6" creationId="{00000000-0000-0000-0000-000000000000}"/>
          </ac:spMkLst>
        </pc:spChg>
        <pc:spChg chg="mod">
          <ac:chgData name="Holly Glover" userId="cd6a0f75-4183-4138-a247-12d264be6e8d" providerId="ADAL" clId="{747F0152-1269-4734-98DD-CDF029D8160D}" dt="2026-03-27T17:01:03.108" v="1982" actId="1076"/>
          <ac:spMkLst>
            <pc:docMk/>
            <pc:sldMk cId="4089965586" sldId="257"/>
            <ac:spMk id="7" creationId="{50F5CE0F-ED45-1C08-C0FE-407D1A28E780}"/>
          </ac:spMkLst>
        </pc:spChg>
        <pc:spChg chg="mod">
          <ac:chgData name="Holly Glover" userId="cd6a0f75-4183-4138-a247-12d264be6e8d" providerId="ADAL" clId="{747F0152-1269-4734-98DD-CDF029D8160D}" dt="2026-03-27T17:00:40.274" v="1979" actId="1076"/>
          <ac:spMkLst>
            <pc:docMk/>
            <pc:sldMk cId="4089965586" sldId="257"/>
            <ac:spMk id="8" creationId="{FAB7EDE6-1E05-B2BC-2B21-05A22392B45E}"/>
          </ac:spMkLst>
        </pc:spChg>
        <pc:spChg chg="mod">
          <ac:chgData name="Holly Glover" userId="cd6a0f75-4183-4138-a247-12d264be6e8d" providerId="ADAL" clId="{747F0152-1269-4734-98DD-CDF029D8160D}" dt="2026-03-31T17:55:14.608" v="2362" actId="20577"/>
          <ac:spMkLst>
            <pc:docMk/>
            <pc:sldMk cId="4089965586" sldId="257"/>
            <ac:spMk id="9" creationId="{00000000-0000-0000-0000-000000000000}"/>
          </ac:spMkLst>
        </pc:spChg>
        <pc:spChg chg="mod">
          <ac:chgData name="Holly Glover" userId="cd6a0f75-4183-4138-a247-12d264be6e8d" providerId="ADAL" clId="{747F0152-1269-4734-98DD-CDF029D8160D}" dt="2026-03-27T16:26:35.748" v="832" actId="1076"/>
          <ac:spMkLst>
            <pc:docMk/>
            <pc:sldMk cId="4089965586" sldId="257"/>
            <ac:spMk id="10" creationId="{00000000-0000-0000-0000-000000000000}"/>
          </ac:spMkLst>
        </pc:spChg>
        <pc:spChg chg="mod">
          <ac:chgData name="Holly Glover" userId="cd6a0f75-4183-4138-a247-12d264be6e8d" providerId="ADAL" clId="{747F0152-1269-4734-98DD-CDF029D8160D}" dt="2026-03-27T17:00:24.015" v="1976" actId="20577"/>
          <ac:spMkLst>
            <pc:docMk/>
            <pc:sldMk cId="4089965586" sldId="257"/>
            <ac:spMk id="11" creationId="{00000000-0000-0000-0000-000000000000}"/>
          </ac:spMkLst>
        </pc:spChg>
        <pc:graphicFrameChg chg="add mod modGraphic">
          <ac:chgData name="Holly Glover" userId="cd6a0f75-4183-4138-a247-12d264be6e8d" providerId="ADAL" clId="{747F0152-1269-4734-98DD-CDF029D8160D}" dt="2026-03-27T16:27:33.639" v="848" actId="1076"/>
          <ac:graphicFrameMkLst>
            <pc:docMk/>
            <pc:sldMk cId="4089965586" sldId="257"/>
            <ac:graphicFrameMk id="3" creationId="{7399FB35-F20D-1A8D-C9D0-2FA053CE2B0C}"/>
          </ac:graphicFrameMkLst>
        </pc:graphicFrameChg>
        <pc:graphicFrameChg chg="add mod">
          <ac:chgData name="Holly Glover" userId="cd6a0f75-4183-4138-a247-12d264be6e8d" providerId="ADAL" clId="{747F0152-1269-4734-98DD-CDF029D8160D}" dt="2026-03-27T16:26:54.871" v="838" actId="1076"/>
          <ac:graphicFrameMkLst>
            <pc:docMk/>
            <pc:sldMk cId="4089965586" sldId="257"/>
            <ac:graphicFrameMk id="4" creationId="{4399C256-EC95-4327-99DF-D69D5C90C193}"/>
          </ac:graphicFrameMkLst>
        </pc:graphicFrameChg>
        <pc:picChg chg="mod">
          <ac:chgData name="Holly Glover" userId="cd6a0f75-4183-4138-a247-12d264be6e8d" providerId="ADAL" clId="{747F0152-1269-4734-98DD-CDF029D8160D}" dt="2026-03-27T16:27:46.550" v="850" actId="1076"/>
          <ac:picMkLst>
            <pc:docMk/>
            <pc:sldMk cId="4089965586" sldId="257"/>
            <ac:picMk id="15" creationId="{1BC51372-A91B-187F-DC17-771B02FDBB43}"/>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200" b="1" i="0" u="none" strike="noStrike" kern="1200" cap="all" spc="120" normalizeH="0" baseline="0">
                <a:solidFill>
                  <a:schemeClr val="tx1">
                    <a:lumMod val="65000"/>
                    <a:lumOff val="35000"/>
                  </a:schemeClr>
                </a:solidFill>
                <a:latin typeface="Gill Sans MT" panose="020B0502020104020203" pitchFamily="34" charset="0"/>
                <a:ea typeface="+mn-ea"/>
                <a:cs typeface="+mn-cs"/>
              </a:defRPr>
            </a:pPr>
            <a:r>
              <a:rPr lang="en-GB" sz="1200">
                <a:latin typeface="Gill Sans MT" panose="020B0502020104020203" pitchFamily="34" charset="0"/>
              </a:rPr>
              <a:t>Quartiles by Gender %</a:t>
            </a:r>
          </a:p>
          <a:p>
            <a:pPr>
              <a:defRPr sz="1200">
                <a:latin typeface="Gill Sans MT" panose="020B0502020104020203" pitchFamily="34" charset="0"/>
              </a:defRPr>
            </a:pPr>
            <a:r>
              <a:rPr lang="en-GB" sz="1200">
                <a:latin typeface="Gill Sans MT" panose="020B0502020104020203" pitchFamily="34" charset="0"/>
              </a:rPr>
              <a:t>2025-2026</a:t>
            </a:r>
          </a:p>
        </c:rich>
      </c:tx>
      <c:overlay val="0"/>
      <c:spPr>
        <a:noFill/>
        <a:ln>
          <a:noFill/>
        </a:ln>
        <a:effectLst/>
      </c:spPr>
      <c:txPr>
        <a:bodyPr rot="0" spcFirstLastPara="1" vertOverflow="ellipsis" vert="horz" wrap="square" anchor="ctr" anchorCtr="1"/>
        <a:lstStyle/>
        <a:p>
          <a:pPr>
            <a:defRPr sz="1200" b="1" i="0" u="none" strike="noStrike" kern="1200" cap="all" spc="120" normalizeH="0" baseline="0">
              <a:solidFill>
                <a:schemeClr val="tx1">
                  <a:lumMod val="65000"/>
                  <a:lumOff val="35000"/>
                </a:schemeClr>
              </a:solidFill>
              <a:latin typeface="Gill Sans MT" panose="020B0502020104020203" pitchFamily="34" charset="0"/>
              <a:ea typeface="+mn-ea"/>
              <a:cs typeface="+mn-cs"/>
            </a:defRPr>
          </a:pPr>
          <a:endParaRPr lang="en-US"/>
        </a:p>
      </c:txPr>
    </c:title>
    <c:autoTitleDeleted val="0"/>
    <c:plotArea>
      <c:layout/>
      <c:barChart>
        <c:barDir val="bar"/>
        <c:grouping val="stacked"/>
        <c:varyColors val="0"/>
        <c:ser>
          <c:idx val="0"/>
          <c:order val="0"/>
          <c:tx>
            <c:strRef>
              <c:f>Graphs!$C$11</c:f>
              <c:strCache>
                <c:ptCount val="1"/>
                <c:pt idx="0">
                  <c:v>Male </c:v>
                </c:pt>
              </c:strCache>
            </c:strRef>
          </c:tx>
          <c:spPr>
            <a:solidFill>
              <a:srgbClr val="4BACC6">
                <a:lumMod val="75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Graphs!$B$12:$B$15</c:f>
              <c:strCache>
                <c:ptCount val="4"/>
                <c:pt idx="0">
                  <c:v>Lower </c:v>
                </c:pt>
                <c:pt idx="1">
                  <c:v>Lower-Middle</c:v>
                </c:pt>
                <c:pt idx="2">
                  <c:v>Upper-Middle</c:v>
                </c:pt>
                <c:pt idx="3">
                  <c:v>Upper </c:v>
                </c:pt>
              </c:strCache>
            </c:strRef>
          </c:cat>
          <c:val>
            <c:numRef>
              <c:f>Graphs!$C$12:$C$15</c:f>
              <c:numCache>
                <c:formatCode>0.00%</c:formatCode>
                <c:ptCount val="4"/>
                <c:pt idx="0">
                  <c:v>0.19350000000000001</c:v>
                </c:pt>
                <c:pt idx="1">
                  <c:v>0.5</c:v>
                </c:pt>
                <c:pt idx="2">
                  <c:v>0.377</c:v>
                </c:pt>
                <c:pt idx="3">
                  <c:v>0.45900000000000002</c:v>
                </c:pt>
              </c:numCache>
            </c:numRef>
          </c:val>
          <c:extLst>
            <c:ext xmlns:c16="http://schemas.microsoft.com/office/drawing/2014/chart" uri="{C3380CC4-5D6E-409C-BE32-E72D297353CC}">
              <c16:uniqueId val="{00000000-B509-4678-A000-A4C77B3E6E7D}"/>
            </c:ext>
          </c:extLst>
        </c:ser>
        <c:ser>
          <c:idx val="1"/>
          <c:order val="1"/>
          <c:tx>
            <c:strRef>
              <c:f>Graphs!$D$11</c:f>
              <c:strCache>
                <c:ptCount val="1"/>
                <c:pt idx="0">
                  <c:v>Female</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Graphs!$B$12:$B$15</c:f>
              <c:strCache>
                <c:ptCount val="4"/>
                <c:pt idx="0">
                  <c:v>Lower </c:v>
                </c:pt>
                <c:pt idx="1">
                  <c:v>Lower-Middle</c:v>
                </c:pt>
                <c:pt idx="2">
                  <c:v>Upper-Middle</c:v>
                </c:pt>
                <c:pt idx="3">
                  <c:v>Upper </c:v>
                </c:pt>
              </c:strCache>
            </c:strRef>
          </c:cat>
          <c:val>
            <c:numRef>
              <c:f>Graphs!$D$12:$D$15</c:f>
              <c:numCache>
                <c:formatCode>0.00%</c:formatCode>
                <c:ptCount val="4"/>
                <c:pt idx="0">
                  <c:v>0.80649999999999999</c:v>
                </c:pt>
                <c:pt idx="1">
                  <c:v>0.5</c:v>
                </c:pt>
                <c:pt idx="2">
                  <c:v>0.623</c:v>
                </c:pt>
                <c:pt idx="3">
                  <c:v>0.54100000000000004</c:v>
                </c:pt>
              </c:numCache>
            </c:numRef>
          </c:val>
          <c:extLst>
            <c:ext xmlns:c16="http://schemas.microsoft.com/office/drawing/2014/chart" uri="{C3380CC4-5D6E-409C-BE32-E72D297353CC}">
              <c16:uniqueId val="{00000001-B509-4678-A000-A4C77B3E6E7D}"/>
            </c:ext>
          </c:extLst>
        </c:ser>
        <c:dLbls>
          <c:dLblPos val="ctr"/>
          <c:showLegendKey val="0"/>
          <c:showVal val="1"/>
          <c:showCatName val="0"/>
          <c:showSerName val="0"/>
          <c:showPercent val="0"/>
          <c:showBubbleSize val="0"/>
        </c:dLbls>
        <c:gapWidth val="79"/>
        <c:overlap val="100"/>
        <c:axId val="1029441136"/>
        <c:axId val="1029440176"/>
      </c:barChart>
      <c:catAx>
        <c:axId val="10294411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Gill Sans MT" panose="020B0502020104020203" pitchFamily="34" charset="0"/>
                <a:ea typeface="+mn-ea"/>
                <a:cs typeface="+mn-cs"/>
              </a:defRPr>
            </a:pPr>
            <a:endParaRPr lang="en-US"/>
          </a:p>
        </c:txPr>
        <c:crossAx val="1029440176"/>
        <c:crosses val="autoZero"/>
        <c:auto val="1"/>
        <c:lblAlgn val="ctr"/>
        <c:lblOffset val="100"/>
        <c:noMultiLvlLbl val="0"/>
      </c:catAx>
      <c:valAx>
        <c:axId val="1029440176"/>
        <c:scaling>
          <c:orientation val="minMax"/>
        </c:scaling>
        <c:delete val="1"/>
        <c:axPos val="b"/>
        <c:numFmt formatCode="0.00%" sourceLinked="1"/>
        <c:majorTickMark val="none"/>
        <c:minorTickMark val="none"/>
        <c:tickLblPos val="nextTo"/>
        <c:crossAx val="102944113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F8CF9FC-FCBD-46CC-A1F3-ECBDAA0F0F91}" type="datetimeFigureOut">
              <a:rPr lang="en-GB" smtClean="0"/>
              <a:t>31/03/2026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1E7BE6-F995-47B5-9969-4929B70FB575}" type="slidenum">
              <a:rPr lang="en-GB" smtClean="0"/>
              <a:t>‹#›</a:t>
            </a:fld>
            <a:endParaRPr lang="en-GB"/>
          </a:p>
        </p:txBody>
      </p:sp>
    </p:spTree>
    <p:extLst>
      <p:ext uri="{BB962C8B-B14F-4D97-AF65-F5344CB8AC3E}">
        <p14:creationId xmlns:p14="http://schemas.microsoft.com/office/powerpoint/2010/main" val="3707162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F8CF9FC-FCBD-46CC-A1F3-ECBDAA0F0F91}" type="datetimeFigureOut">
              <a:rPr lang="en-GB" smtClean="0"/>
              <a:t>31/03/2026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1E7BE6-F995-47B5-9969-4929B70FB575}" type="slidenum">
              <a:rPr lang="en-GB" smtClean="0"/>
              <a:t>‹#›</a:t>
            </a:fld>
            <a:endParaRPr lang="en-GB"/>
          </a:p>
        </p:txBody>
      </p:sp>
    </p:spTree>
    <p:extLst>
      <p:ext uri="{BB962C8B-B14F-4D97-AF65-F5344CB8AC3E}">
        <p14:creationId xmlns:p14="http://schemas.microsoft.com/office/powerpoint/2010/main" val="1177826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F8CF9FC-FCBD-46CC-A1F3-ECBDAA0F0F91}" type="datetimeFigureOut">
              <a:rPr lang="en-GB" smtClean="0"/>
              <a:t>31/03/2026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1E7BE6-F995-47B5-9969-4929B70FB575}" type="slidenum">
              <a:rPr lang="en-GB" smtClean="0"/>
              <a:t>‹#›</a:t>
            </a:fld>
            <a:endParaRPr lang="en-GB"/>
          </a:p>
        </p:txBody>
      </p:sp>
    </p:spTree>
    <p:extLst>
      <p:ext uri="{BB962C8B-B14F-4D97-AF65-F5344CB8AC3E}">
        <p14:creationId xmlns:p14="http://schemas.microsoft.com/office/powerpoint/2010/main" val="2448464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F8CF9FC-FCBD-46CC-A1F3-ECBDAA0F0F91}" type="datetimeFigureOut">
              <a:rPr lang="en-GB" smtClean="0"/>
              <a:t>31/03/2026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1E7BE6-F995-47B5-9969-4929B70FB575}" type="slidenum">
              <a:rPr lang="en-GB" smtClean="0"/>
              <a:t>‹#›</a:t>
            </a:fld>
            <a:endParaRPr lang="en-GB"/>
          </a:p>
        </p:txBody>
      </p:sp>
    </p:spTree>
    <p:extLst>
      <p:ext uri="{BB962C8B-B14F-4D97-AF65-F5344CB8AC3E}">
        <p14:creationId xmlns:p14="http://schemas.microsoft.com/office/powerpoint/2010/main" val="3177031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8CF9FC-FCBD-46CC-A1F3-ECBDAA0F0F91}" type="datetimeFigureOut">
              <a:rPr lang="en-GB" smtClean="0"/>
              <a:t>31/03/2026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1E7BE6-F995-47B5-9969-4929B70FB575}" type="slidenum">
              <a:rPr lang="en-GB" smtClean="0"/>
              <a:t>‹#›</a:t>
            </a:fld>
            <a:endParaRPr lang="en-GB"/>
          </a:p>
        </p:txBody>
      </p:sp>
    </p:spTree>
    <p:extLst>
      <p:ext uri="{BB962C8B-B14F-4D97-AF65-F5344CB8AC3E}">
        <p14:creationId xmlns:p14="http://schemas.microsoft.com/office/powerpoint/2010/main" val="746698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F8CF9FC-FCBD-46CC-A1F3-ECBDAA0F0F91}" type="datetimeFigureOut">
              <a:rPr lang="en-GB" smtClean="0"/>
              <a:t>31/03/2026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1E7BE6-F995-47B5-9969-4929B70FB575}" type="slidenum">
              <a:rPr lang="en-GB" smtClean="0"/>
              <a:t>‹#›</a:t>
            </a:fld>
            <a:endParaRPr lang="en-GB"/>
          </a:p>
        </p:txBody>
      </p:sp>
    </p:spTree>
    <p:extLst>
      <p:ext uri="{BB962C8B-B14F-4D97-AF65-F5344CB8AC3E}">
        <p14:creationId xmlns:p14="http://schemas.microsoft.com/office/powerpoint/2010/main" val="952862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F8CF9FC-FCBD-46CC-A1F3-ECBDAA0F0F91}" type="datetimeFigureOut">
              <a:rPr lang="en-GB" smtClean="0"/>
              <a:t>31/03/2026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B1E7BE6-F995-47B5-9969-4929B70FB575}" type="slidenum">
              <a:rPr lang="en-GB" smtClean="0"/>
              <a:t>‹#›</a:t>
            </a:fld>
            <a:endParaRPr lang="en-GB"/>
          </a:p>
        </p:txBody>
      </p:sp>
    </p:spTree>
    <p:extLst>
      <p:ext uri="{BB962C8B-B14F-4D97-AF65-F5344CB8AC3E}">
        <p14:creationId xmlns:p14="http://schemas.microsoft.com/office/powerpoint/2010/main" val="2369341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F8CF9FC-FCBD-46CC-A1F3-ECBDAA0F0F91}" type="datetimeFigureOut">
              <a:rPr lang="en-GB" smtClean="0"/>
              <a:t>31/03/2026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B1E7BE6-F995-47B5-9969-4929B70FB575}" type="slidenum">
              <a:rPr lang="en-GB" smtClean="0"/>
              <a:t>‹#›</a:t>
            </a:fld>
            <a:endParaRPr lang="en-GB"/>
          </a:p>
        </p:txBody>
      </p:sp>
    </p:spTree>
    <p:extLst>
      <p:ext uri="{BB962C8B-B14F-4D97-AF65-F5344CB8AC3E}">
        <p14:creationId xmlns:p14="http://schemas.microsoft.com/office/powerpoint/2010/main" val="1061323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15828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8CF9FC-FCBD-46CC-A1F3-ECBDAA0F0F91}" type="datetimeFigureOut">
              <a:rPr lang="en-GB" smtClean="0"/>
              <a:t>31/03/2026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1E7BE6-F995-47B5-9969-4929B70FB575}" type="slidenum">
              <a:rPr lang="en-GB" smtClean="0"/>
              <a:t>‹#›</a:t>
            </a:fld>
            <a:endParaRPr lang="en-GB"/>
          </a:p>
        </p:txBody>
      </p:sp>
    </p:spTree>
    <p:extLst>
      <p:ext uri="{BB962C8B-B14F-4D97-AF65-F5344CB8AC3E}">
        <p14:creationId xmlns:p14="http://schemas.microsoft.com/office/powerpoint/2010/main" val="2690556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8CF9FC-FCBD-46CC-A1F3-ECBDAA0F0F91}" type="datetimeFigureOut">
              <a:rPr lang="en-GB" smtClean="0"/>
              <a:t>31/03/2026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1E7BE6-F995-47B5-9969-4929B70FB575}" type="slidenum">
              <a:rPr lang="en-GB" smtClean="0"/>
              <a:t>‹#›</a:t>
            </a:fld>
            <a:endParaRPr lang="en-GB"/>
          </a:p>
        </p:txBody>
      </p:sp>
    </p:spTree>
    <p:extLst>
      <p:ext uri="{BB962C8B-B14F-4D97-AF65-F5344CB8AC3E}">
        <p14:creationId xmlns:p14="http://schemas.microsoft.com/office/powerpoint/2010/main" val="992329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8CF9FC-FCBD-46CC-A1F3-ECBDAA0F0F91}" type="datetimeFigureOut">
              <a:rPr lang="en-GB" smtClean="0"/>
              <a:t>31/03/2026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1E7BE6-F995-47B5-9969-4929B70FB575}" type="slidenum">
              <a:rPr lang="en-GB" smtClean="0"/>
              <a:t>‹#›</a:t>
            </a:fld>
            <a:endParaRPr lang="en-GB"/>
          </a:p>
        </p:txBody>
      </p:sp>
      <p:pic>
        <p:nvPicPr>
          <p:cNvPr id="8" name="Picture 7"/>
          <p:cNvPicPr>
            <a:picLocks noChangeAspect="1"/>
          </p:cNvPicPr>
          <p:nvPr userDrawn="1"/>
        </p:nvPicPr>
        <p:blipFill rotWithShape="1">
          <a:blip r:embed="rId13" cstate="print">
            <a:extLst>
              <a:ext uri="{28A0092B-C50C-407E-A947-70E740481C1C}">
                <a14:useLocalDpi xmlns:a14="http://schemas.microsoft.com/office/drawing/2010/main" val="0"/>
              </a:ext>
            </a:extLst>
          </a:blip>
          <a:srcRect r="4178"/>
          <a:stretch/>
        </p:blipFill>
        <p:spPr>
          <a:xfrm>
            <a:off x="2016" y="0"/>
            <a:ext cx="9141984" cy="1338485"/>
          </a:xfrm>
          <a:prstGeom prst="rect">
            <a:avLst/>
          </a:prstGeom>
        </p:spPr>
      </p:pic>
      <p:pic>
        <p:nvPicPr>
          <p:cNvPr id="7" name="Picture 6"/>
          <p:cNvPicPr>
            <a:picLocks noChangeAspect="1"/>
          </p:cNvPicPr>
          <p:nvPr userDrawn="1"/>
        </p:nvPicPr>
        <p:blipFill>
          <a:blip r:embed="rId14"/>
          <a:stretch>
            <a:fillRect/>
          </a:stretch>
        </p:blipFill>
        <p:spPr>
          <a:xfrm>
            <a:off x="-2913" y="6140017"/>
            <a:ext cx="9144000" cy="715744"/>
          </a:xfrm>
          <a:prstGeom prst="rect">
            <a:avLst/>
          </a:prstGeom>
        </p:spPr>
      </p:pic>
    </p:spTree>
    <p:extLst>
      <p:ext uri="{BB962C8B-B14F-4D97-AF65-F5344CB8AC3E}">
        <p14:creationId xmlns:p14="http://schemas.microsoft.com/office/powerpoint/2010/main" val="2367672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67162" y="1418761"/>
            <a:ext cx="3553631" cy="4696908"/>
          </a:xfrm>
          <a:prstGeom prst="rect">
            <a:avLst/>
          </a:prstGeom>
          <a:solidFill>
            <a:schemeClr val="accent5">
              <a:lumMod val="60000"/>
              <a:lumOff val="40000"/>
            </a:schemeClr>
          </a:solidFill>
        </p:spPr>
        <p:style>
          <a:lnRef idx="3">
            <a:schemeClr val="lt1"/>
          </a:lnRef>
          <a:fillRef idx="1">
            <a:schemeClr val="accent5"/>
          </a:fillRef>
          <a:effectRef idx="1">
            <a:schemeClr val="accent5"/>
          </a:effectRef>
          <a:fontRef idx="minor">
            <a:schemeClr val="lt1"/>
          </a:fontRef>
        </p:style>
        <p:txBody>
          <a:bodyPr rtlCol="0" anchor="ctr"/>
          <a:lstStyle/>
          <a:p>
            <a:pPr algn="ctr"/>
            <a:endParaRPr lang="en-GB" dirty="0">
              <a:solidFill>
                <a:schemeClr val="tx1">
                  <a:lumMod val="75000"/>
                  <a:lumOff val="25000"/>
                </a:schemeClr>
              </a:solidFill>
            </a:endParaRPr>
          </a:p>
        </p:txBody>
      </p:sp>
      <p:sp>
        <p:nvSpPr>
          <p:cNvPr id="8" name="TextBox 7"/>
          <p:cNvSpPr txBox="1"/>
          <p:nvPr/>
        </p:nvSpPr>
        <p:spPr>
          <a:xfrm>
            <a:off x="597534" y="1438027"/>
            <a:ext cx="3024336" cy="430887"/>
          </a:xfrm>
          <a:prstGeom prst="rect">
            <a:avLst/>
          </a:prstGeom>
          <a:noFill/>
        </p:spPr>
        <p:txBody>
          <a:bodyPr wrap="square" rtlCol="0">
            <a:spAutoFit/>
          </a:bodyPr>
          <a:lstStyle/>
          <a:p>
            <a:pPr algn="ctr"/>
            <a:r>
              <a:rPr lang="en-GB" sz="1100" b="1" dirty="0">
                <a:solidFill>
                  <a:schemeClr val="tx1">
                    <a:lumMod val="75000"/>
                    <a:lumOff val="25000"/>
                  </a:schemeClr>
                </a:solidFill>
                <a:latin typeface="Gill Sans MT" panose="020B0502020104020203" pitchFamily="34" charset="0"/>
              </a:rPr>
              <a:t>Farncombe Life Ltd </a:t>
            </a:r>
          </a:p>
          <a:p>
            <a:pPr algn="ctr"/>
            <a:r>
              <a:rPr lang="en-GB" sz="1100" b="1" dirty="0">
                <a:solidFill>
                  <a:schemeClr val="tx1">
                    <a:lumMod val="75000"/>
                    <a:lumOff val="25000"/>
                  </a:schemeClr>
                </a:solidFill>
                <a:latin typeface="Gill Sans MT" panose="020B0502020104020203" pitchFamily="34" charset="0"/>
              </a:rPr>
              <a:t>Gender Pay Gap</a:t>
            </a:r>
          </a:p>
        </p:txBody>
      </p:sp>
      <p:sp>
        <p:nvSpPr>
          <p:cNvPr id="9" name="TextBox 8"/>
          <p:cNvSpPr txBox="1"/>
          <p:nvPr/>
        </p:nvSpPr>
        <p:spPr>
          <a:xfrm>
            <a:off x="728145" y="3066792"/>
            <a:ext cx="2592288" cy="261610"/>
          </a:xfrm>
          <a:prstGeom prst="rect">
            <a:avLst/>
          </a:prstGeom>
          <a:noFill/>
        </p:spPr>
        <p:txBody>
          <a:bodyPr wrap="square" rtlCol="0">
            <a:spAutoFit/>
          </a:bodyPr>
          <a:lstStyle/>
          <a:p>
            <a:pPr algn="ctr"/>
            <a:r>
              <a:rPr lang="en-GB" sz="1100" b="1" dirty="0">
                <a:solidFill>
                  <a:schemeClr val="tx1">
                    <a:lumMod val="75000"/>
                    <a:lumOff val="25000"/>
                  </a:schemeClr>
                </a:solidFill>
                <a:latin typeface="Gill Sans MT" panose="020B0502020104020203" pitchFamily="34" charset="0"/>
              </a:rPr>
              <a:t>Percentage Receiving a Bonus</a:t>
            </a:r>
            <a:r>
              <a:rPr lang="en-GB" sz="1000" b="1" dirty="0">
                <a:solidFill>
                  <a:schemeClr val="tx1">
                    <a:lumMod val="75000"/>
                    <a:lumOff val="25000"/>
                  </a:schemeClr>
                </a:solidFill>
                <a:latin typeface="Gill Sans MT" panose="020B0502020104020203" pitchFamily="34" charset="0"/>
              </a:rPr>
              <a:t>  </a:t>
            </a:r>
            <a:endParaRPr lang="en-GB" sz="1400" b="1" dirty="0">
              <a:solidFill>
                <a:schemeClr val="tx1">
                  <a:lumMod val="75000"/>
                  <a:lumOff val="25000"/>
                </a:schemeClr>
              </a:solidFill>
              <a:latin typeface="Gill Sans MT" panose="020B0502020104020203" pitchFamily="34" charset="0"/>
            </a:endParaRPr>
          </a:p>
        </p:txBody>
      </p:sp>
      <p:sp>
        <p:nvSpPr>
          <p:cNvPr id="13" name="TextBox 12"/>
          <p:cNvSpPr txBox="1"/>
          <p:nvPr/>
        </p:nvSpPr>
        <p:spPr>
          <a:xfrm>
            <a:off x="3917348" y="3934365"/>
            <a:ext cx="5200949" cy="2246769"/>
          </a:xfrm>
          <a:prstGeom prst="rect">
            <a:avLst/>
          </a:prstGeom>
          <a:noFill/>
        </p:spPr>
        <p:txBody>
          <a:bodyPr wrap="square" rtlCol="0">
            <a:spAutoFit/>
          </a:bodyPr>
          <a:lstStyle/>
          <a:p>
            <a:r>
              <a:rPr lang="en-GB" sz="1000" dirty="0">
                <a:latin typeface="Gill Sans MT" panose="020B0502020104020203" pitchFamily="34" charset="0"/>
              </a:rPr>
              <a:t>I am delighted to see that there has been a significant reduction in pay gap this year on the Estate.</a:t>
            </a:r>
          </a:p>
          <a:p>
            <a:r>
              <a:rPr lang="en-GB" sz="1000" dirty="0">
                <a:latin typeface="Gill Sans MT" panose="020B0502020104020203" pitchFamily="34" charset="0"/>
              </a:rPr>
              <a:t>Both the Farncombe mean and median pay gap have decreased: </a:t>
            </a:r>
          </a:p>
          <a:p>
            <a:pPr marL="171450" indent="-171450">
              <a:buFont typeface="Arial" panose="020B0604020202020204" pitchFamily="34" charset="0"/>
              <a:buChar char="•"/>
            </a:pPr>
            <a:r>
              <a:rPr lang="en-GB" sz="1000" dirty="0">
                <a:latin typeface="Gill Sans MT" panose="020B0502020104020203" pitchFamily="34" charset="0"/>
              </a:rPr>
              <a:t>the gap in mean pay now at 2.30% (decreasing by 6.1% YOY). </a:t>
            </a:r>
          </a:p>
          <a:p>
            <a:pPr marL="171450" indent="-171450">
              <a:buFont typeface="Arial" panose="020B0604020202020204" pitchFamily="34" charset="0"/>
              <a:buChar char="•"/>
            </a:pPr>
            <a:r>
              <a:rPr lang="en-GB" sz="1000" dirty="0">
                <a:latin typeface="Gill Sans MT" panose="020B0502020104020203" pitchFamily="34" charset="0"/>
              </a:rPr>
              <a:t>the median pay gap has also decreased to -0.59% (decreasing  by 5.48% YOY). </a:t>
            </a:r>
          </a:p>
          <a:p>
            <a:r>
              <a:rPr lang="en-GB" sz="1000" dirty="0">
                <a:latin typeface="Gill Sans MT" panose="020B0502020104020203" pitchFamily="34" charset="0"/>
              </a:rPr>
              <a:t>The number of female employees has grown slightly in every quartile, (except for the lower middle), which is hopefully testament to the flexible work options we can offer for women to progress. </a:t>
            </a:r>
          </a:p>
          <a:p>
            <a:r>
              <a:rPr lang="en-GB" sz="1000" dirty="0">
                <a:latin typeface="Gill Sans MT" panose="020B0502020104020203" pitchFamily="34" charset="0"/>
              </a:rPr>
              <a:t>These are the strongest results achieved at Farncombe, since the start of gender pay gap monitoring. We continue to report our gender pay gap even though we have less than 250 employees. With an increase focus in the year ahead we hope to make a positive and sustained change for the better in future years.</a:t>
            </a:r>
          </a:p>
          <a:p>
            <a:pPr algn="r"/>
            <a:r>
              <a:rPr lang="en-GB" sz="1000" b="1" dirty="0">
                <a:latin typeface="Gill Sans MT" panose="020B0502020104020203" pitchFamily="34" charset="0"/>
              </a:rPr>
              <a:t>Tom Aspey</a:t>
            </a:r>
          </a:p>
          <a:p>
            <a:pPr algn="r"/>
            <a:r>
              <a:rPr lang="en-GB" sz="1000" dirty="0">
                <a:latin typeface="Gill Sans MT" panose="020B0502020104020203" pitchFamily="34" charset="0"/>
              </a:rPr>
              <a:t>CEO– Farncombe Estate Ltd</a:t>
            </a:r>
          </a:p>
        </p:txBody>
      </p:sp>
      <p:sp>
        <p:nvSpPr>
          <p:cNvPr id="3" name="TextBox 2">
            <a:extLst>
              <a:ext uri="{FF2B5EF4-FFF2-40B4-BE49-F238E27FC236}">
                <a16:creationId xmlns:a16="http://schemas.microsoft.com/office/drawing/2014/main" id="{5777513F-EE02-4DF7-AA6C-3C2FE0B2962A}"/>
              </a:ext>
            </a:extLst>
          </p:cNvPr>
          <p:cNvSpPr txBox="1"/>
          <p:nvPr/>
        </p:nvSpPr>
        <p:spPr>
          <a:xfrm>
            <a:off x="251521" y="4084320"/>
            <a:ext cx="3385936" cy="1938992"/>
          </a:xfrm>
          <a:prstGeom prst="rect">
            <a:avLst/>
          </a:prstGeom>
          <a:noFill/>
        </p:spPr>
        <p:txBody>
          <a:bodyPr wrap="square" rtlCol="0">
            <a:spAutoFit/>
          </a:bodyPr>
          <a:lstStyle/>
          <a:p>
            <a:r>
              <a:rPr lang="en-GB" sz="1000" dirty="0">
                <a:latin typeface="Gill Sans MT" panose="020B0502020104020203" pitchFamily="34" charset="0"/>
              </a:rPr>
              <a:t>We are delighted that more female employees received a bonus or incentive in 2025-26. The increase in bonuses was both vs male employees this year, and vs last years results.</a:t>
            </a:r>
          </a:p>
          <a:p>
            <a:r>
              <a:rPr lang="en-GB" sz="1000" dirty="0">
                <a:latin typeface="Gill Sans MT" panose="020B0502020104020203" pitchFamily="34" charset="0"/>
              </a:rPr>
              <a:t>In addition to this, the gap in both mean and median bonus pay has narrowed vs last year.</a:t>
            </a:r>
          </a:p>
          <a:p>
            <a:endParaRPr lang="en-GB" sz="1000" dirty="0">
              <a:latin typeface="Gill Sans MT" panose="020B0502020104020203" pitchFamily="34" charset="0"/>
            </a:endParaRPr>
          </a:p>
          <a:p>
            <a:r>
              <a:rPr lang="en-GB" sz="1000" dirty="0">
                <a:latin typeface="Gill Sans MT" panose="020B0502020104020203" pitchFamily="34" charset="0"/>
              </a:rPr>
              <a:t>A pension salary sacrifice scheme and bonus sacrifice scheme are  in place, and this pay is excluded from the calculations which influences the bonus gap that is reported. </a:t>
            </a:r>
            <a:endParaRPr lang="en-GB" sz="1000" dirty="0">
              <a:highlight>
                <a:srgbClr val="FFFF00"/>
              </a:highlight>
              <a:latin typeface="Gill Sans MT" panose="020B0502020104020203" pitchFamily="34" charset="0"/>
            </a:endParaRPr>
          </a:p>
          <a:p>
            <a:r>
              <a:rPr lang="en-GB" sz="1000" dirty="0">
                <a:latin typeface="Gill Sans MT" panose="020B0502020104020203" pitchFamily="34" charset="0"/>
              </a:rPr>
              <a:t>Without the salary sacrifice scheme in place, there would be a mean bonus pay gap of </a:t>
            </a:r>
            <a:r>
              <a:rPr lang="en-GB" sz="1000" dirty="0">
                <a:solidFill>
                  <a:srgbClr val="FF0000"/>
                </a:solidFill>
                <a:latin typeface="Gill Sans MT" panose="020B0502020104020203" pitchFamily="34" charset="0"/>
              </a:rPr>
              <a:t>-26.77%, </a:t>
            </a:r>
            <a:r>
              <a:rPr lang="en-GB" sz="1000" dirty="0">
                <a:latin typeface="Gill Sans MT" panose="020B0502020104020203" pitchFamily="34" charset="0"/>
              </a:rPr>
              <a:t>vs 41.98% last year and a median bonus pay gap of 60.00% vs 71.43% in 2024-25.</a:t>
            </a:r>
          </a:p>
        </p:txBody>
      </p:sp>
      <p:graphicFrame>
        <p:nvGraphicFramePr>
          <p:cNvPr id="16" name="Table 15">
            <a:extLst>
              <a:ext uri="{FF2B5EF4-FFF2-40B4-BE49-F238E27FC236}">
                <a16:creationId xmlns:a16="http://schemas.microsoft.com/office/drawing/2014/main" id="{8EF6C8A7-432D-97FD-D653-BE7D1B141D2D}"/>
              </a:ext>
            </a:extLst>
          </p:cNvPr>
          <p:cNvGraphicFramePr>
            <a:graphicFrameLocks noGrp="1"/>
          </p:cNvGraphicFramePr>
          <p:nvPr>
            <p:extLst>
              <p:ext uri="{D42A27DB-BD31-4B8C-83A1-F6EECF244321}">
                <p14:modId xmlns:p14="http://schemas.microsoft.com/office/powerpoint/2010/main" val="4078874132"/>
              </p:ext>
            </p:extLst>
          </p:nvPr>
        </p:nvGraphicFramePr>
        <p:xfrm>
          <a:off x="998452" y="3378701"/>
          <a:ext cx="2222500" cy="655320"/>
        </p:xfrm>
        <a:graphic>
          <a:graphicData uri="http://schemas.openxmlformats.org/drawingml/2006/table">
            <a:tbl>
              <a:tblPr/>
              <a:tblGrid>
                <a:gridCol w="1092200">
                  <a:extLst>
                    <a:ext uri="{9D8B030D-6E8A-4147-A177-3AD203B41FA5}">
                      <a16:colId xmlns:a16="http://schemas.microsoft.com/office/drawing/2014/main" val="1099246302"/>
                    </a:ext>
                  </a:extLst>
                </a:gridCol>
                <a:gridCol w="609600">
                  <a:extLst>
                    <a:ext uri="{9D8B030D-6E8A-4147-A177-3AD203B41FA5}">
                      <a16:colId xmlns:a16="http://schemas.microsoft.com/office/drawing/2014/main" val="3929702160"/>
                    </a:ext>
                  </a:extLst>
                </a:gridCol>
                <a:gridCol w="520700">
                  <a:extLst>
                    <a:ext uri="{9D8B030D-6E8A-4147-A177-3AD203B41FA5}">
                      <a16:colId xmlns:a16="http://schemas.microsoft.com/office/drawing/2014/main" val="3512414388"/>
                    </a:ext>
                  </a:extLst>
                </a:gridCol>
              </a:tblGrid>
              <a:tr h="220980">
                <a:tc>
                  <a:txBody>
                    <a:bodyPr/>
                    <a:lstStyle/>
                    <a:p>
                      <a:pPr algn="ctr" fontAlgn="ctr"/>
                      <a:endParaRPr lang="en-GB" sz="1000" b="0" i="0" u="none" strike="noStrike">
                        <a:effectLst/>
                        <a:latin typeface="Gill Sans MT" panose="020B0502020104020203"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GB" sz="1000" b="0" i="0" u="none" strike="noStrike" dirty="0">
                          <a:effectLst/>
                          <a:latin typeface="Gill Sans MT" panose="020B0502020104020203" pitchFamily="34" charset="0"/>
                        </a:rPr>
                        <a:t>2025-26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GB" sz="1000" b="0" i="0" u="none" strike="noStrike" dirty="0">
                          <a:solidFill>
                            <a:schemeClr val="tx1">
                              <a:lumMod val="65000"/>
                              <a:lumOff val="35000"/>
                            </a:schemeClr>
                          </a:solidFill>
                          <a:effectLst/>
                          <a:latin typeface="Gill Sans MT" panose="020B0502020104020203" pitchFamily="34" charset="0"/>
                        </a:rPr>
                        <a:t>2024-25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54634410"/>
                  </a:ext>
                </a:extLst>
              </a:tr>
              <a:tr h="213360">
                <a:tc>
                  <a:txBody>
                    <a:bodyPr/>
                    <a:lstStyle/>
                    <a:p>
                      <a:pPr algn="ctr" fontAlgn="ctr"/>
                      <a:r>
                        <a:rPr lang="en-GB" sz="1000" b="0" i="0" u="none" strike="noStrike">
                          <a:effectLst/>
                          <a:latin typeface="Gill Sans MT" panose="020B0502020104020203" pitchFamily="34" charset="0"/>
                        </a:rPr>
                        <a:t>Male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GB" sz="1000" b="0" i="0" u="none" strike="noStrike" dirty="0">
                          <a:effectLst/>
                          <a:latin typeface="Gill Sans MT" panose="020B0502020104020203" pitchFamily="34" charset="0"/>
                        </a:rPr>
                        <a:t>18.09%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GB" sz="1000" b="0" i="0" u="none" strike="noStrike" dirty="0">
                          <a:solidFill>
                            <a:schemeClr val="tx1">
                              <a:lumMod val="65000"/>
                              <a:lumOff val="35000"/>
                            </a:schemeClr>
                          </a:solidFill>
                          <a:effectLst/>
                          <a:latin typeface="Gill Sans MT" panose="020B0502020104020203" pitchFamily="34" charset="0"/>
                        </a:rPr>
                        <a:t>13.00%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04073103"/>
                  </a:ext>
                </a:extLst>
              </a:tr>
              <a:tr h="220980">
                <a:tc>
                  <a:txBody>
                    <a:bodyPr/>
                    <a:lstStyle/>
                    <a:p>
                      <a:pPr algn="ctr" fontAlgn="ctr"/>
                      <a:r>
                        <a:rPr lang="en-GB" sz="1000" b="0" i="0" u="none" strike="noStrike">
                          <a:effectLst/>
                          <a:latin typeface="Gill Sans MT" panose="020B0502020104020203" pitchFamily="34" charset="0"/>
                        </a:rPr>
                        <a:t>Female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GB" sz="1000" b="0" i="0" u="none" strike="noStrike" dirty="0">
                          <a:effectLst/>
                          <a:latin typeface="Gill Sans MT" panose="020B0502020104020203" pitchFamily="34" charset="0"/>
                        </a:rPr>
                        <a:t>22.37%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GB" sz="1000" b="0" i="0" u="none" strike="noStrike" dirty="0">
                          <a:solidFill>
                            <a:schemeClr val="tx1">
                              <a:lumMod val="65000"/>
                              <a:lumOff val="35000"/>
                            </a:schemeClr>
                          </a:solidFill>
                          <a:effectLst/>
                          <a:latin typeface="Gill Sans MT" panose="020B0502020104020203" pitchFamily="34" charset="0"/>
                        </a:rPr>
                        <a:t>12.41%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44529609"/>
                  </a:ext>
                </a:extLst>
              </a:tr>
            </a:tbl>
          </a:graphicData>
        </a:graphic>
      </p:graphicFrame>
      <p:graphicFrame>
        <p:nvGraphicFramePr>
          <p:cNvPr id="2" name="Table 1">
            <a:extLst>
              <a:ext uri="{FF2B5EF4-FFF2-40B4-BE49-F238E27FC236}">
                <a16:creationId xmlns:a16="http://schemas.microsoft.com/office/drawing/2014/main" id="{A3A6B949-0C0A-989F-6FC8-10A165E96AFA}"/>
              </a:ext>
            </a:extLst>
          </p:cNvPr>
          <p:cNvGraphicFramePr>
            <a:graphicFrameLocks noGrp="1"/>
          </p:cNvGraphicFramePr>
          <p:nvPr>
            <p:extLst>
              <p:ext uri="{D42A27DB-BD31-4B8C-83A1-F6EECF244321}">
                <p14:modId xmlns:p14="http://schemas.microsoft.com/office/powerpoint/2010/main" val="1443322868"/>
              </p:ext>
            </p:extLst>
          </p:nvPr>
        </p:nvGraphicFramePr>
        <p:xfrm>
          <a:off x="954002" y="1903462"/>
          <a:ext cx="2311400" cy="1097280"/>
        </p:xfrm>
        <a:graphic>
          <a:graphicData uri="http://schemas.openxmlformats.org/drawingml/2006/table">
            <a:tbl>
              <a:tblPr/>
              <a:tblGrid>
                <a:gridCol w="1092200">
                  <a:extLst>
                    <a:ext uri="{9D8B030D-6E8A-4147-A177-3AD203B41FA5}">
                      <a16:colId xmlns:a16="http://schemas.microsoft.com/office/drawing/2014/main" val="3349340641"/>
                    </a:ext>
                  </a:extLst>
                </a:gridCol>
                <a:gridCol w="609600">
                  <a:extLst>
                    <a:ext uri="{9D8B030D-6E8A-4147-A177-3AD203B41FA5}">
                      <a16:colId xmlns:a16="http://schemas.microsoft.com/office/drawing/2014/main" val="660203286"/>
                    </a:ext>
                  </a:extLst>
                </a:gridCol>
                <a:gridCol w="609600">
                  <a:extLst>
                    <a:ext uri="{9D8B030D-6E8A-4147-A177-3AD203B41FA5}">
                      <a16:colId xmlns:a16="http://schemas.microsoft.com/office/drawing/2014/main" val="3362548265"/>
                    </a:ext>
                  </a:extLst>
                </a:gridCol>
              </a:tblGrid>
              <a:tr h="220980">
                <a:tc>
                  <a:txBody>
                    <a:bodyPr/>
                    <a:lstStyle/>
                    <a:p>
                      <a:pPr algn="ctr" fontAlgn="ctr">
                        <a:buNone/>
                      </a:pPr>
                      <a:endParaRPr lang="en-GB" sz="1000" b="0" i="0" u="none" strike="noStrike">
                        <a:effectLst/>
                        <a:latin typeface="Gill Sans MT" panose="020B0502020104020203"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buNone/>
                      </a:pPr>
                      <a:r>
                        <a:rPr lang="en-GB" sz="1000" b="0" i="0" u="none" strike="noStrike">
                          <a:effectLst/>
                          <a:latin typeface="Gill Sans MT" panose="020B0502020104020203" pitchFamily="34" charset="0"/>
                        </a:rPr>
                        <a:t>2025-26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n-GB" sz="1000" b="0" i="0" u="none" strike="noStrike" dirty="0">
                          <a:solidFill>
                            <a:schemeClr val="tx1">
                              <a:lumMod val="65000"/>
                              <a:lumOff val="35000"/>
                            </a:schemeClr>
                          </a:solidFill>
                          <a:effectLst/>
                          <a:latin typeface="Gill Sans MT" panose="020B0502020104020203" pitchFamily="34" charset="0"/>
                        </a:rPr>
                        <a:t>2024-25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74344151"/>
                  </a:ext>
                </a:extLst>
              </a:tr>
              <a:tr h="213360">
                <a:tc>
                  <a:txBody>
                    <a:bodyPr/>
                    <a:lstStyle/>
                    <a:p>
                      <a:pPr algn="ctr" fontAlgn="ctr">
                        <a:buNone/>
                      </a:pPr>
                      <a:r>
                        <a:rPr lang="en-GB" sz="1000" b="0" i="0" u="none" strike="noStrike">
                          <a:effectLst/>
                          <a:latin typeface="Gill Sans MT" panose="020B0502020104020203" pitchFamily="34" charset="0"/>
                        </a:rPr>
                        <a:t>Mean Pay Gap</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buNone/>
                      </a:pPr>
                      <a:r>
                        <a:rPr lang="en-GB" sz="1000" b="0" i="0" u="none" strike="noStrike">
                          <a:effectLst/>
                          <a:latin typeface="Gill Sans MT" panose="020B0502020104020203" pitchFamily="34" charset="0"/>
                        </a:rPr>
                        <a:t>2.30%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buNone/>
                      </a:pPr>
                      <a:r>
                        <a:rPr lang="en-GB" sz="1000" b="0" i="0" u="none" strike="noStrike" dirty="0">
                          <a:solidFill>
                            <a:schemeClr val="tx1">
                              <a:lumMod val="65000"/>
                              <a:lumOff val="35000"/>
                            </a:schemeClr>
                          </a:solidFill>
                          <a:effectLst/>
                          <a:latin typeface="Gill Sans MT" panose="020B0502020104020203" pitchFamily="34" charset="0"/>
                        </a:rPr>
                        <a:t>8.40%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769642011"/>
                  </a:ext>
                </a:extLst>
              </a:tr>
              <a:tr h="220980">
                <a:tc>
                  <a:txBody>
                    <a:bodyPr/>
                    <a:lstStyle/>
                    <a:p>
                      <a:pPr algn="ctr" fontAlgn="ctr">
                        <a:buNone/>
                      </a:pPr>
                      <a:r>
                        <a:rPr lang="en-GB" sz="1000" b="0" i="0" u="none" strike="noStrike">
                          <a:effectLst/>
                          <a:latin typeface="Gill Sans MT" panose="020B0502020104020203" pitchFamily="34" charset="0"/>
                        </a:rPr>
                        <a:t>Median Pay Gap</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buNone/>
                      </a:pPr>
                      <a:r>
                        <a:rPr lang="en-GB" sz="1000" b="0" i="0" u="none" strike="noStrike">
                          <a:solidFill>
                            <a:srgbClr val="FF0000"/>
                          </a:solidFill>
                          <a:effectLst/>
                          <a:latin typeface="Gill Sans MT" panose="020B0502020104020203" pitchFamily="34" charset="0"/>
                        </a:rPr>
                        <a:t>-0.59%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buNone/>
                      </a:pPr>
                      <a:r>
                        <a:rPr lang="en-GB" sz="1000" b="0" i="0" u="none" strike="noStrike" dirty="0">
                          <a:solidFill>
                            <a:schemeClr val="tx1">
                              <a:lumMod val="65000"/>
                              <a:lumOff val="35000"/>
                            </a:schemeClr>
                          </a:solidFill>
                          <a:effectLst/>
                          <a:latin typeface="Gill Sans MT" panose="020B0502020104020203" pitchFamily="34" charset="0"/>
                        </a:rPr>
                        <a:t>4.89%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41829661"/>
                  </a:ext>
                </a:extLst>
              </a:tr>
              <a:tr h="220980">
                <a:tc>
                  <a:txBody>
                    <a:bodyPr/>
                    <a:lstStyle/>
                    <a:p>
                      <a:pPr algn="ctr" fontAlgn="ctr">
                        <a:buNone/>
                      </a:pPr>
                      <a:r>
                        <a:rPr lang="en-GB" sz="1000" b="0" i="0" u="none" strike="noStrike">
                          <a:effectLst/>
                          <a:latin typeface="Gill Sans MT" panose="020B0502020104020203" pitchFamily="34" charset="0"/>
                        </a:rPr>
                        <a:t>Mean Bonus Gap</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buNone/>
                      </a:pPr>
                      <a:r>
                        <a:rPr lang="en-GB" sz="1000" b="0" i="0" u="none" strike="noStrike">
                          <a:effectLst/>
                          <a:latin typeface="Gill Sans MT" panose="020B0502020104020203" pitchFamily="34" charset="0"/>
                        </a:rPr>
                        <a:t>25.33%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buNone/>
                      </a:pPr>
                      <a:r>
                        <a:rPr lang="en-GB" sz="1000" b="0" i="0" u="none" strike="noStrike" dirty="0">
                          <a:solidFill>
                            <a:schemeClr val="tx1">
                              <a:lumMod val="65000"/>
                              <a:lumOff val="35000"/>
                            </a:schemeClr>
                          </a:solidFill>
                          <a:effectLst/>
                          <a:latin typeface="Gill Sans MT" panose="020B0502020104020203" pitchFamily="34" charset="0"/>
                        </a:rPr>
                        <a:t>83.34%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948475569"/>
                  </a:ext>
                </a:extLst>
              </a:tr>
              <a:tr h="220980">
                <a:tc>
                  <a:txBody>
                    <a:bodyPr/>
                    <a:lstStyle/>
                    <a:p>
                      <a:pPr algn="ctr" fontAlgn="ctr">
                        <a:buNone/>
                      </a:pPr>
                      <a:r>
                        <a:rPr lang="en-GB" sz="1000" b="0" i="0" u="none" strike="noStrike">
                          <a:effectLst/>
                          <a:latin typeface="Gill Sans MT" panose="020B0502020104020203" pitchFamily="34" charset="0"/>
                        </a:rPr>
                        <a:t>Median Bonus Gap</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buNone/>
                      </a:pPr>
                      <a:r>
                        <a:rPr lang="en-GB" sz="1000" b="0" i="0" u="none" strike="noStrike">
                          <a:effectLst/>
                          <a:latin typeface="Gill Sans MT" panose="020B0502020104020203" pitchFamily="34" charset="0"/>
                        </a:rPr>
                        <a:t>61.25%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buNone/>
                      </a:pPr>
                      <a:r>
                        <a:rPr lang="en-GB" sz="1000" b="0" i="0" u="none" strike="noStrike" dirty="0">
                          <a:solidFill>
                            <a:schemeClr val="tx1">
                              <a:lumMod val="65000"/>
                              <a:lumOff val="35000"/>
                            </a:schemeClr>
                          </a:solidFill>
                          <a:effectLst/>
                          <a:latin typeface="Gill Sans MT" panose="020B0502020104020203" pitchFamily="34" charset="0"/>
                        </a:rPr>
                        <a:t>66.67%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0200470"/>
                  </a:ext>
                </a:extLst>
              </a:tr>
            </a:tbl>
          </a:graphicData>
        </a:graphic>
      </p:graphicFrame>
      <p:graphicFrame>
        <p:nvGraphicFramePr>
          <p:cNvPr id="4" name="Chart 3">
            <a:extLst>
              <a:ext uri="{FF2B5EF4-FFF2-40B4-BE49-F238E27FC236}">
                <a16:creationId xmlns:a16="http://schemas.microsoft.com/office/drawing/2014/main" id="{7337A2E4-DD00-D0D7-F0A2-87322F7EE284}"/>
              </a:ext>
            </a:extLst>
          </p:cNvPr>
          <p:cNvGraphicFramePr>
            <a:graphicFrameLocks/>
          </p:cNvGraphicFramePr>
          <p:nvPr>
            <p:extLst>
              <p:ext uri="{D42A27DB-BD31-4B8C-83A1-F6EECF244321}">
                <p14:modId xmlns:p14="http://schemas.microsoft.com/office/powerpoint/2010/main" val="1619247729"/>
              </p:ext>
            </p:extLst>
          </p:nvPr>
        </p:nvGraphicFramePr>
        <p:xfrm>
          <a:off x="3972752" y="1318388"/>
          <a:ext cx="4572000" cy="277342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10593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5949280"/>
            <a:ext cx="8712968" cy="246221"/>
          </a:xfrm>
          <a:prstGeom prst="rect">
            <a:avLst/>
          </a:prstGeom>
          <a:noFill/>
        </p:spPr>
        <p:txBody>
          <a:bodyPr wrap="square" rtlCol="0">
            <a:spAutoFit/>
          </a:bodyPr>
          <a:lstStyle/>
          <a:p>
            <a:r>
              <a:rPr lang="en-GB" sz="1000" dirty="0">
                <a:solidFill>
                  <a:schemeClr val="bg1">
                    <a:lumMod val="50000"/>
                  </a:schemeClr>
                </a:solidFill>
                <a:latin typeface="Gill Sans MT" panose="020B0502020104020203" pitchFamily="34" charset="0"/>
              </a:rPr>
              <a:t>Data as of 5</a:t>
            </a:r>
            <a:r>
              <a:rPr lang="en-GB" sz="1000" baseline="30000" dirty="0">
                <a:solidFill>
                  <a:schemeClr val="bg1">
                    <a:lumMod val="50000"/>
                  </a:schemeClr>
                </a:solidFill>
                <a:latin typeface="Gill Sans MT" panose="020B0502020104020203" pitchFamily="34" charset="0"/>
              </a:rPr>
              <a:t>th</a:t>
            </a:r>
            <a:r>
              <a:rPr lang="en-GB" sz="1000" dirty="0">
                <a:solidFill>
                  <a:schemeClr val="bg1">
                    <a:lumMod val="50000"/>
                  </a:schemeClr>
                </a:solidFill>
                <a:latin typeface="Gill Sans MT" panose="020B0502020104020203" pitchFamily="34" charset="0"/>
              </a:rPr>
              <a:t> April 2025 calculated in accordance with The Equality Act 2010 (Gender Pay Gap Information) Regulations 2017</a:t>
            </a:r>
            <a:r>
              <a:rPr lang="en-GB" sz="1000" dirty="0">
                <a:latin typeface="Gill Sans MT" panose="020B0502020104020203" pitchFamily="34" charset="0"/>
              </a:rPr>
              <a:t>. </a:t>
            </a:r>
          </a:p>
        </p:txBody>
      </p:sp>
      <p:sp>
        <p:nvSpPr>
          <p:cNvPr id="6" name="TextBox 5"/>
          <p:cNvSpPr txBox="1"/>
          <p:nvPr/>
        </p:nvSpPr>
        <p:spPr>
          <a:xfrm>
            <a:off x="205163" y="1430026"/>
            <a:ext cx="2880320" cy="4416594"/>
          </a:xfrm>
          <a:prstGeom prst="rect">
            <a:avLst/>
          </a:prstGeom>
          <a:solidFill>
            <a:schemeClr val="accent5">
              <a:lumMod val="75000"/>
            </a:schemeClr>
          </a:solidFill>
        </p:spPr>
        <p:txBody>
          <a:bodyPr wrap="square" rtlCol="0">
            <a:spAutoFit/>
          </a:bodyPr>
          <a:lstStyle/>
          <a:p>
            <a:r>
              <a:rPr lang="en-GB" sz="1100" b="1" dirty="0">
                <a:latin typeface="Gill Sans MT" panose="020B0502020104020203" pitchFamily="34" charset="0"/>
              </a:rPr>
              <a:t>Equality and Fairness</a:t>
            </a:r>
          </a:p>
          <a:p>
            <a:endParaRPr lang="en-GB" sz="1000" b="1" dirty="0">
              <a:latin typeface="Gill Sans MT" panose="020B0502020104020203" pitchFamily="34" charset="0"/>
            </a:endParaRPr>
          </a:p>
          <a:p>
            <a:r>
              <a:rPr lang="en-GB" sz="1000" dirty="0">
                <a:latin typeface="Gill Sans MT" panose="020B0502020104020203" pitchFamily="34" charset="0"/>
              </a:rPr>
              <a:t>The focus on fairness and equality at Farncombe is at the heart of what we do and how we operate –and it is applied to everyone that works in the business.  </a:t>
            </a:r>
          </a:p>
          <a:p>
            <a:endParaRPr lang="en-GB" sz="1000" dirty="0">
              <a:latin typeface="Gill Sans MT" panose="020B0502020104020203" pitchFamily="34" charset="0"/>
            </a:endParaRPr>
          </a:p>
          <a:p>
            <a:r>
              <a:rPr lang="en-GB" sz="1000" dirty="0">
                <a:latin typeface="Gill Sans MT" panose="020B0502020104020203" pitchFamily="34" charset="0"/>
              </a:rPr>
              <a:t>This includes recruitment &amp; selection, training &amp; development, opportunities for promotion, conditions of service, benefits and pay.</a:t>
            </a:r>
          </a:p>
          <a:p>
            <a:r>
              <a:rPr lang="en-GB" sz="1000" dirty="0">
                <a:latin typeface="Gill Sans MT" panose="020B0502020104020203" pitchFamily="34" charset="0"/>
              </a:rPr>
              <a:t>All employees, regardless of age, job role, experience or gender are paid above the National Minimum Wage (including apprentices), and in line with Living Wage Foundation recommendations.</a:t>
            </a:r>
          </a:p>
          <a:p>
            <a:endParaRPr lang="en-GB" sz="1000" dirty="0">
              <a:latin typeface="Gill Sans MT" panose="020B0502020104020203" pitchFamily="34" charset="0"/>
            </a:endParaRPr>
          </a:p>
          <a:p>
            <a:r>
              <a:rPr lang="en-GB" sz="1000" dirty="0">
                <a:latin typeface="Gill Sans MT" panose="020B0502020104020203" pitchFamily="34" charset="0"/>
              </a:rPr>
              <a:t>We are committed to offering fulltime and part time opportunities, with flexibility of working days and hours, working from home (wherever possible) and a focus on work-life balance. The management team also ensure that roles that traditionally involve long hours in the sector are managed effectively on the Estate, so our chefs and F&amp;B teams  are not working excessive hours.</a:t>
            </a:r>
          </a:p>
          <a:p>
            <a:endParaRPr lang="en-GB" sz="1000" dirty="0">
              <a:latin typeface="Gill Sans MT" panose="020B0502020104020203" pitchFamily="34" charset="0"/>
            </a:endParaRPr>
          </a:p>
          <a:p>
            <a:r>
              <a:rPr lang="en-GB" sz="1000" dirty="0">
                <a:latin typeface="Gill Sans MT" panose="020B0502020104020203" pitchFamily="34" charset="0"/>
              </a:rPr>
              <a:t>Reducing the gender pay gap remains an ongoing priority and is a key part of our sustainability strategy – Balancing people, planet and profit.</a:t>
            </a:r>
          </a:p>
          <a:p>
            <a:endParaRPr lang="en-GB" sz="1000" dirty="0">
              <a:latin typeface="Gill Sans MT" panose="020B0502020104020203" pitchFamily="34" charset="0"/>
            </a:endParaRPr>
          </a:p>
        </p:txBody>
      </p:sp>
      <p:sp>
        <p:nvSpPr>
          <p:cNvPr id="9" name="TextBox 8"/>
          <p:cNvSpPr txBox="1"/>
          <p:nvPr/>
        </p:nvSpPr>
        <p:spPr>
          <a:xfrm>
            <a:off x="3202251" y="1427496"/>
            <a:ext cx="2808314" cy="3493264"/>
          </a:xfrm>
          <a:prstGeom prst="rect">
            <a:avLst/>
          </a:prstGeom>
          <a:solidFill>
            <a:schemeClr val="accent5">
              <a:lumMod val="60000"/>
              <a:lumOff val="40000"/>
            </a:schemeClr>
          </a:solidFill>
        </p:spPr>
        <p:txBody>
          <a:bodyPr wrap="square" rtlCol="0">
            <a:spAutoFit/>
          </a:bodyPr>
          <a:lstStyle/>
          <a:p>
            <a:r>
              <a:rPr lang="en-GB" sz="1100" b="1" dirty="0">
                <a:latin typeface="Gill Sans MT" panose="020B0502020104020203" pitchFamily="34" charset="0"/>
              </a:rPr>
              <a:t>Differences in Pay</a:t>
            </a:r>
          </a:p>
          <a:p>
            <a:endParaRPr lang="en-GB" sz="1000" b="1" dirty="0">
              <a:solidFill>
                <a:schemeClr val="bg1"/>
              </a:solidFill>
              <a:latin typeface="Gill Sans MT" panose="020B0502020104020203" pitchFamily="34" charset="0"/>
            </a:endParaRPr>
          </a:p>
          <a:p>
            <a:r>
              <a:rPr lang="en-GB" sz="1000" dirty="0">
                <a:latin typeface="Gill Sans MT" panose="020B0502020104020203" pitchFamily="34" charset="0"/>
              </a:rPr>
              <a:t>When looking at the differences in mean pay by quartile, the pay gap between male and female employees, in the upper </a:t>
            </a:r>
            <a:r>
              <a:rPr lang="en-GB" sz="1000">
                <a:latin typeface="Gill Sans MT" panose="020B0502020104020203" pitchFamily="34" charset="0"/>
              </a:rPr>
              <a:t>quartile, the </a:t>
            </a:r>
            <a:r>
              <a:rPr lang="en-GB" sz="1000" dirty="0">
                <a:latin typeface="Gill Sans MT" panose="020B0502020104020203" pitchFamily="34" charset="0"/>
              </a:rPr>
              <a:t>difference is now just £1.99 per hour versus £5.29 the previous year, a decrease of £3.30 per hour.</a:t>
            </a:r>
          </a:p>
          <a:p>
            <a:endParaRPr lang="en-GB" sz="1000" dirty="0">
              <a:solidFill>
                <a:srgbClr val="FF0000"/>
              </a:solidFill>
              <a:latin typeface="Gill Sans MT" panose="020B0502020104020203" pitchFamily="34" charset="0"/>
            </a:endParaRPr>
          </a:p>
          <a:p>
            <a:r>
              <a:rPr lang="en-GB" sz="1000" dirty="0">
                <a:latin typeface="Gill Sans MT" panose="020B0502020104020203" pitchFamily="34" charset="0"/>
              </a:rPr>
              <a:t>This lowest three quartiles have all seen a movement in pay in favour of female employees – who are paid between 8p and 35p more than male employees per hour.  </a:t>
            </a:r>
          </a:p>
          <a:p>
            <a:endParaRPr lang="en-GB" sz="1000" dirty="0">
              <a:solidFill>
                <a:srgbClr val="FF0000"/>
              </a:solidFill>
              <a:latin typeface="Gill Sans MT" panose="020B0502020104020203" pitchFamily="34" charset="0"/>
            </a:endParaRPr>
          </a:p>
          <a:p>
            <a:r>
              <a:rPr lang="en-GB" sz="1000" dirty="0">
                <a:latin typeface="Gill Sans MT" panose="020B0502020104020203" pitchFamily="34" charset="0"/>
              </a:rPr>
              <a:t>There has been a significant change of management structure at Farncombe – and this has undoubtedly paid a part in reducing the pay gap from 2024 to 2025. As well as structured pay bands, that help to avoid pay drift.</a:t>
            </a:r>
          </a:p>
          <a:p>
            <a:endParaRPr lang="en-GB" sz="1000" dirty="0">
              <a:solidFill>
                <a:srgbClr val="FF0000"/>
              </a:solidFill>
              <a:latin typeface="Gill Sans MT" panose="020B0502020104020203" pitchFamily="34" charset="0"/>
            </a:endParaRPr>
          </a:p>
          <a:p>
            <a:r>
              <a:rPr lang="en-GB" sz="1000" dirty="0">
                <a:latin typeface="Gill Sans MT" panose="020B0502020104020203" pitchFamily="34" charset="0"/>
              </a:rPr>
              <a:t>The median pay in each of the four quartiles has also shifted in favour of female employees – and there is no gap at all in the lowest quartile. </a:t>
            </a:r>
          </a:p>
        </p:txBody>
      </p:sp>
      <p:sp>
        <p:nvSpPr>
          <p:cNvPr id="10" name="TextBox 9"/>
          <p:cNvSpPr txBox="1"/>
          <p:nvPr/>
        </p:nvSpPr>
        <p:spPr>
          <a:xfrm>
            <a:off x="3202250" y="4995173"/>
            <a:ext cx="2808315" cy="954107"/>
          </a:xfrm>
          <a:prstGeom prst="rect">
            <a:avLst/>
          </a:prstGeom>
          <a:solidFill>
            <a:schemeClr val="accent5">
              <a:lumMod val="20000"/>
              <a:lumOff val="80000"/>
            </a:schemeClr>
          </a:solidFill>
        </p:spPr>
        <p:txBody>
          <a:bodyPr wrap="square" rtlCol="0">
            <a:spAutoFit/>
          </a:bodyPr>
          <a:lstStyle/>
          <a:p>
            <a:pPr algn="ctr"/>
            <a:r>
              <a:rPr lang="en-GB" sz="1000" b="1" dirty="0">
                <a:latin typeface="Gill Sans MT" panose="020B0502020104020203" pitchFamily="34" charset="0"/>
              </a:rPr>
              <a:t>Gender Pay Gap</a:t>
            </a:r>
          </a:p>
          <a:p>
            <a:r>
              <a:rPr lang="en-US" sz="900" dirty="0">
                <a:latin typeface="Gill Sans MT" panose="020B0502020104020203" pitchFamily="34" charset="0"/>
              </a:rPr>
              <a:t>The gender pay gap shows the difference in the average pay between all men and women in a workforce. It is different to equal pay. Equal pay deals with the pay differences between men and women who carry out the same jobs, similar jobs or work of equal value</a:t>
            </a:r>
          </a:p>
        </p:txBody>
      </p:sp>
      <p:sp>
        <p:nvSpPr>
          <p:cNvPr id="11" name="TextBox 10"/>
          <p:cNvSpPr txBox="1"/>
          <p:nvPr/>
        </p:nvSpPr>
        <p:spPr>
          <a:xfrm>
            <a:off x="6142869" y="4920760"/>
            <a:ext cx="2880320" cy="969496"/>
          </a:xfrm>
          <a:prstGeom prst="rect">
            <a:avLst/>
          </a:prstGeom>
          <a:noFill/>
        </p:spPr>
        <p:txBody>
          <a:bodyPr wrap="square" rtlCol="0">
            <a:spAutoFit/>
          </a:bodyPr>
          <a:lstStyle/>
          <a:p>
            <a:r>
              <a:rPr lang="en-GB" sz="1000" dirty="0">
                <a:latin typeface="Gill Sans MT" panose="020B0502020104020203" pitchFamily="34" charset="0"/>
              </a:rPr>
              <a:t>I confirm that the published information is accurate.  </a:t>
            </a:r>
          </a:p>
          <a:p>
            <a:endParaRPr lang="en-GB" sz="1200" dirty="0">
              <a:latin typeface="Gill Sans MT" panose="020B0502020104020203" pitchFamily="34" charset="0"/>
            </a:endParaRPr>
          </a:p>
          <a:p>
            <a:endParaRPr lang="en-GB" sz="1200" dirty="0">
              <a:latin typeface="Gill Sans MT" panose="020B0502020104020203" pitchFamily="34" charset="0"/>
            </a:endParaRPr>
          </a:p>
          <a:p>
            <a:pPr algn="ctr"/>
            <a:endParaRPr lang="en-GB" sz="1200" b="1" dirty="0">
              <a:latin typeface="Gill Sans MT" panose="020B0502020104020203" pitchFamily="34" charset="0"/>
            </a:endParaRPr>
          </a:p>
          <a:p>
            <a:pPr algn="ctr"/>
            <a:r>
              <a:rPr lang="en-GB" sz="1100" b="1" dirty="0">
                <a:latin typeface="Gill Sans MT" panose="020B0502020104020203" pitchFamily="34" charset="0"/>
              </a:rPr>
              <a:t>Tom Aspey – CEO</a:t>
            </a:r>
          </a:p>
        </p:txBody>
      </p:sp>
      <p:sp>
        <p:nvSpPr>
          <p:cNvPr id="7" name="TextBox 6">
            <a:extLst>
              <a:ext uri="{FF2B5EF4-FFF2-40B4-BE49-F238E27FC236}">
                <a16:creationId xmlns:a16="http://schemas.microsoft.com/office/drawing/2014/main" id="{50F5CE0F-ED45-1C08-C0FE-407D1A28E780}"/>
              </a:ext>
            </a:extLst>
          </p:cNvPr>
          <p:cNvSpPr txBox="1"/>
          <p:nvPr/>
        </p:nvSpPr>
        <p:spPr>
          <a:xfrm>
            <a:off x="6380897" y="1503512"/>
            <a:ext cx="2362732" cy="246221"/>
          </a:xfrm>
          <a:prstGeom prst="rect">
            <a:avLst/>
          </a:prstGeom>
          <a:noFill/>
        </p:spPr>
        <p:txBody>
          <a:bodyPr wrap="square">
            <a:spAutoFit/>
          </a:bodyPr>
          <a:lstStyle/>
          <a:p>
            <a:pPr algn="ctr"/>
            <a:r>
              <a:rPr lang="en-GB" sz="1000" b="1" dirty="0">
                <a:latin typeface="Gill Sans MT" panose="020B0502020104020203" pitchFamily="34" charset="0"/>
              </a:rPr>
              <a:t>Difference in Mean Pay by Quartile</a:t>
            </a:r>
            <a:endParaRPr lang="en-GB" sz="1000" b="1" dirty="0"/>
          </a:p>
        </p:txBody>
      </p:sp>
      <p:sp>
        <p:nvSpPr>
          <p:cNvPr id="8" name="TextBox 7">
            <a:extLst>
              <a:ext uri="{FF2B5EF4-FFF2-40B4-BE49-F238E27FC236}">
                <a16:creationId xmlns:a16="http://schemas.microsoft.com/office/drawing/2014/main" id="{FAB7EDE6-1E05-B2BC-2B21-05A22392B45E}"/>
              </a:ext>
            </a:extLst>
          </p:cNvPr>
          <p:cNvSpPr txBox="1"/>
          <p:nvPr/>
        </p:nvSpPr>
        <p:spPr>
          <a:xfrm>
            <a:off x="6301609" y="3233622"/>
            <a:ext cx="2562839" cy="246221"/>
          </a:xfrm>
          <a:prstGeom prst="rect">
            <a:avLst/>
          </a:prstGeom>
          <a:noFill/>
        </p:spPr>
        <p:txBody>
          <a:bodyPr wrap="square">
            <a:spAutoFit/>
          </a:bodyPr>
          <a:lstStyle/>
          <a:p>
            <a:pPr algn="ctr"/>
            <a:r>
              <a:rPr lang="en-GB" sz="1000" b="1" dirty="0">
                <a:latin typeface="Gill Sans MT" panose="020B0502020104020203" pitchFamily="34" charset="0"/>
              </a:rPr>
              <a:t>Difference in Median Pay by Quartile</a:t>
            </a:r>
            <a:endParaRPr lang="en-GB" sz="1000" b="1" dirty="0"/>
          </a:p>
        </p:txBody>
      </p:sp>
      <p:pic>
        <p:nvPicPr>
          <p:cNvPr id="15" name="Picture 14">
            <a:extLst>
              <a:ext uri="{FF2B5EF4-FFF2-40B4-BE49-F238E27FC236}">
                <a16:creationId xmlns:a16="http://schemas.microsoft.com/office/drawing/2014/main" id="{1BC51372-A91B-187F-DC17-771B02FDBB43}"/>
              </a:ext>
            </a:extLst>
          </p:cNvPr>
          <p:cNvPicPr>
            <a:picLocks noChangeAspect="1"/>
          </p:cNvPicPr>
          <p:nvPr/>
        </p:nvPicPr>
        <p:blipFill>
          <a:blip r:embed="rId2"/>
          <a:stretch>
            <a:fillRect/>
          </a:stretch>
        </p:blipFill>
        <p:spPr>
          <a:xfrm>
            <a:off x="6876075" y="5132082"/>
            <a:ext cx="1413909" cy="471303"/>
          </a:xfrm>
          <a:prstGeom prst="rect">
            <a:avLst/>
          </a:prstGeom>
        </p:spPr>
      </p:pic>
      <p:graphicFrame>
        <p:nvGraphicFramePr>
          <p:cNvPr id="3" name="Table 2">
            <a:extLst>
              <a:ext uri="{FF2B5EF4-FFF2-40B4-BE49-F238E27FC236}">
                <a16:creationId xmlns:a16="http://schemas.microsoft.com/office/drawing/2014/main" id="{7399FB35-F20D-1A8D-C9D0-2FA053CE2B0C}"/>
              </a:ext>
            </a:extLst>
          </p:cNvPr>
          <p:cNvGraphicFramePr>
            <a:graphicFrameLocks noGrp="1"/>
          </p:cNvGraphicFramePr>
          <p:nvPr>
            <p:extLst>
              <p:ext uri="{D42A27DB-BD31-4B8C-83A1-F6EECF244321}">
                <p14:modId xmlns:p14="http://schemas.microsoft.com/office/powerpoint/2010/main" val="703432439"/>
              </p:ext>
            </p:extLst>
          </p:nvPr>
        </p:nvGraphicFramePr>
        <p:xfrm>
          <a:off x="6401664" y="1883683"/>
          <a:ext cx="2311400" cy="1082040"/>
        </p:xfrm>
        <a:graphic>
          <a:graphicData uri="http://schemas.openxmlformats.org/drawingml/2006/table">
            <a:tbl>
              <a:tblPr/>
              <a:tblGrid>
                <a:gridCol w="1092200">
                  <a:extLst>
                    <a:ext uri="{9D8B030D-6E8A-4147-A177-3AD203B41FA5}">
                      <a16:colId xmlns:a16="http://schemas.microsoft.com/office/drawing/2014/main" val="647210967"/>
                    </a:ext>
                  </a:extLst>
                </a:gridCol>
                <a:gridCol w="609600">
                  <a:extLst>
                    <a:ext uri="{9D8B030D-6E8A-4147-A177-3AD203B41FA5}">
                      <a16:colId xmlns:a16="http://schemas.microsoft.com/office/drawing/2014/main" val="51381012"/>
                    </a:ext>
                  </a:extLst>
                </a:gridCol>
                <a:gridCol w="609600">
                  <a:extLst>
                    <a:ext uri="{9D8B030D-6E8A-4147-A177-3AD203B41FA5}">
                      <a16:colId xmlns:a16="http://schemas.microsoft.com/office/drawing/2014/main" val="2486310615"/>
                    </a:ext>
                  </a:extLst>
                </a:gridCol>
              </a:tblGrid>
              <a:tr h="220980">
                <a:tc>
                  <a:txBody>
                    <a:bodyPr/>
                    <a:lstStyle/>
                    <a:p>
                      <a:pPr algn="ctr" fontAlgn="ctr">
                        <a:buNone/>
                      </a:pPr>
                      <a:r>
                        <a:rPr lang="en-GB" sz="1000" b="0" i="0" u="none" strike="noStrike">
                          <a:effectLst/>
                          <a:latin typeface="Gill Sans MT" panose="020B0502020104020203"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buNone/>
                      </a:pPr>
                      <a:r>
                        <a:rPr lang="en-GB" sz="1000" b="0" i="0" u="none" strike="noStrike">
                          <a:effectLst/>
                          <a:latin typeface="Gill Sans MT" panose="020B0502020104020203" pitchFamily="34" charset="0"/>
                        </a:rPr>
                        <a:t>2025-26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n-GB" sz="1000" b="0" i="0" u="none" strike="noStrike">
                          <a:solidFill>
                            <a:srgbClr val="A6A6A6"/>
                          </a:solidFill>
                          <a:effectLst/>
                          <a:latin typeface="Gill Sans MT" panose="020B0502020104020203" pitchFamily="34" charset="0"/>
                        </a:rPr>
                        <a:t>2024-25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56012037"/>
                  </a:ext>
                </a:extLst>
              </a:tr>
              <a:tr h="213360">
                <a:tc>
                  <a:txBody>
                    <a:bodyPr/>
                    <a:lstStyle/>
                    <a:p>
                      <a:pPr algn="ctr" fontAlgn="ctr">
                        <a:buNone/>
                      </a:pPr>
                      <a:r>
                        <a:rPr lang="en-GB" sz="1000" b="0" i="0" u="none" strike="noStrike">
                          <a:effectLst/>
                          <a:latin typeface="Gill Sans MT" panose="020B0502020104020203" pitchFamily="34" charset="0"/>
                        </a:rPr>
                        <a:t>Upper</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en-GB" sz="1000" b="0" i="0" u="none" strike="noStrike">
                          <a:effectLst/>
                          <a:latin typeface="Gill Sans MT" panose="020B0502020104020203" pitchFamily="34" charset="0"/>
                        </a:rPr>
                        <a:t>£1.99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buNone/>
                      </a:pPr>
                      <a:r>
                        <a:rPr lang="en-GB" sz="1000" b="0" i="0" u="none" strike="noStrike">
                          <a:solidFill>
                            <a:srgbClr val="A6A6A6"/>
                          </a:solidFill>
                          <a:effectLst/>
                          <a:latin typeface="Gill Sans MT" panose="020B0502020104020203" pitchFamily="34" charset="0"/>
                        </a:rPr>
                        <a:t>£5.29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931046494"/>
                  </a:ext>
                </a:extLst>
              </a:tr>
              <a:tr h="213360">
                <a:tc>
                  <a:txBody>
                    <a:bodyPr/>
                    <a:lstStyle/>
                    <a:p>
                      <a:pPr algn="ctr" fontAlgn="ctr">
                        <a:buNone/>
                      </a:pPr>
                      <a:r>
                        <a:rPr lang="en-GB" sz="1000" b="0" i="0" u="none" strike="noStrike">
                          <a:effectLst/>
                          <a:latin typeface="Gill Sans MT" panose="020B0502020104020203" pitchFamily="34" charset="0"/>
                        </a:rPr>
                        <a:t>Upper-Middle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en-GB" sz="1000" b="0" i="0" u="none" strike="noStrike">
                          <a:effectLst/>
                          <a:latin typeface="Gill Sans MT" panose="020B0502020104020203" pitchFamily="34" charset="0"/>
                        </a:rPr>
                        <a:t>-£0.35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en-GB" sz="1000" b="0" i="0" u="none" strike="noStrike">
                          <a:solidFill>
                            <a:srgbClr val="A6A6A6"/>
                          </a:solidFill>
                          <a:effectLst/>
                          <a:latin typeface="Gill Sans MT" panose="020B0502020104020203" pitchFamily="34" charset="0"/>
                        </a:rPr>
                        <a:t>£0.11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873120401"/>
                  </a:ext>
                </a:extLst>
              </a:tr>
              <a:tr h="213360">
                <a:tc>
                  <a:txBody>
                    <a:bodyPr/>
                    <a:lstStyle/>
                    <a:p>
                      <a:pPr algn="ctr" fontAlgn="ctr">
                        <a:buNone/>
                      </a:pPr>
                      <a:r>
                        <a:rPr lang="en-GB" sz="1000" b="0" i="0" u="none" strike="noStrike">
                          <a:effectLst/>
                          <a:latin typeface="Gill Sans MT" panose="020B0502020104020203" pitchFamily="34" charset="0"/>
                        </a:rPr>
                        <a:t>Lower-Middle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en-GB" sz="1000" b="0" i="0" u="none" strike="noStrike">
                          <a:effectLst/>
                          <a:latin typeface="Gill Sans MT" panose="020B0502020104020203" pitchFamily="34" charset="0"/>
                        </a:rPr>
                        <a:t>-£0.08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en-GB" sz="1000" b="0" i="0" u="none" strike="noStrike">
                          <a:effectLst/>
                          <a:latin typeface="Gill Sans MT" panose="020B0502020104020203" pitchFamily="34" charset="0"/>
                        </a:rPr>
                        <a:t>-£0.04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816833269"/>
                  </a:ext>
                </a:extLst>
              </a:tr>
              <a:tr h="220980">
                <a:tc>
                  <a:txBody>
                    <a:bodyPr/>
                    <a:lstStyle/>
                    <a:p>
                      <a:pPr algn="ctr" fontAlgn="ctr">
                        <a:buNone/>
                      </a:pPr>
                      <a:r>
                        <a:rPr lang="en-GB" sz="1000" b="0" i="0" u="none" strike="noStrike">
                          <a:effectLst/>
                          <a:latin typeface="Gill Sans MT" panose="020B0502020104020203" pitchFamily="34" charset="0"/>
                        </a:rPr>
                        <a:t>Lower</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buNone/>
                      </a:pPr>
                      <a:r>
                        <a:rPr lang="en-GB" sz="1000" b="0" i="0" u="none" strike="noStrike">
                          <a:effectLst/>
                          <a:latin typeface="Gill Sans MT" panose="020B0502020104020203" pitchFamily="34" charset="0"/>
                        </a:rPr>
                        <a:t>-£0.08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buNone/>
                      </a:pPr>
                      <a:r>
                        <a:rPr lang="en-GB" sz="1000" b="0" i="0" u="none" strike="noStrike" dirty="0">
                          <a:effectLst/>
                          <a:latin typeface="Gill Sans MT" panose="020B0502020104020203" pitchFamily="34" charset="0"/>
                        </a:rPr>
                        <a:t>-£0.06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68534133"/>
                  </a:ext>
                </a:extLst>
              </a:tr>
            </a:tbl>
          </a:graphicData>
        </a:graphic>
      </p:graphicFrame>
      <p:graphicFrame>
        <p:nvGraphicFramePr>
          <p:cNvPr id="4" name="Table 3">
            <a:extLst>
              <a:ext uri="{FF2B5EF4-FFF2-40B4-BE49-F238E27FC236}">
                <a16:creationId xmlns:a16="http://schemas.microsoft.com/office/drawing/2014/main" id="{4399C256-EC95-4327-99DF-D69D5C90C193}"/>
              </a:ext>
            </a:extLst>
          </p:cNvPr>
          <p:cNvGraphicFramePr>
            <a:graphicFrameLocks noGrp="1"/>
          </p:cNvGraphicFramePr>
          <p:nvPr>
            <p:extLst>
              <p:ext uri="{D42A27DB-BD31-4B8C-83A1-F6EECF244321}">
                <p14:modId xmlns:p14="http://schemas.microsoft.com/office/powerpoint/2010/main" val="3726462941"/>
              </p:ext>
            </p:extLst>
          </p:nvPr>
        </p:nvGraphicFramePr>
        <p:xfrm>
          <a:off x="6427330" y="3538867"/>
          <a:ext cx="2311400" cy="1082040"/>
        </p:xfrm>
        <a:graphic>
          <a:graphicData uri="http://schemas.openxmlformats.org/drawingml/2006/table">
            <a:tbl>
              <a:tblPr/>
              <a:tblGrid>
                <a:gridCol w="1092200">
                  <a:extLst>
                    <a:ext uri="{9D8B030D-6E8A-4147-A177-3AD203B41FA5}">
                      <a16:colId xmlns:a16="http://schemas.microsoft.com/office/drawing/2014/main" val="2728348619"/>
                    </a:ext>
                  </a:extLst>
                </a:gridCol>
                <a:gridCol w="609600">
                  <a:extLst>
                    <a:ext uri="{9D8B030D-6E8A-4147-A177-3AD203B41FA5}">
                      <a16:colId xmlns:a16="http://schemas.microsoft.com/office/drawing/2014/main" val="3278042495"/>
                    </a:ext>
                  </a:extLst>
                </a:gridCol>
                <a:gridCol w="609600">
                  <a:extLst>
                    <a:ext uri="{9D8B030D-6E8A-4147-A177-3AD203B41FA5}">
                      <a16:colId xmlns:a16="http://schemas.microsoft.com/office/drawing/2014/main" val="2197339992"/>
                    </a:ext>
                  </a:extLst>
                </a:gridCol>
              </a:tblGrid>
              <a:tr h="220980">
                <a:tc>
                  <a:txBody>
                    <a:bodyPr/>
                    <a:lstStyle/>
                    <a:p>
                      <a:pPr algn="ctr" fontAlgn="ctr">
                        <a:buNone/>
                      </a:pPr>
                      <a:r>
                        <a:rPr lang="en-GB" sz="1000" b="0" i="0" u="none" strike="noStrike">
                          <a:effectLst/>
                          <a:latin typeface="Gill Sans MT" panose="020B0502020104020203"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buNone/>
                      </a:pPr>
                      <a:r>
                        <a:rPr lang="en-GB" sz="1000" b="0" i="0" u="none" strike="noStrike">
                          <a:effectLst/>
                          <a:latin typeface="Gill Sans MT" panose="020B0502020104020203" pitchFamily="34" charset="0"/>
                        </a:rPr>
                        <a:t>2025-26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n-GB" sz="1000" b="0" i="0" u="none" strike="noStrike">
                          <a:effectLst/>
                          <a:latin typeface="Gill Sans MT" panose="020B0502020104020203" pitchFamily="34" charset="0"/>
                        </a:rPr>
                        <a:t>2024-25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818185"/>
                  </a:ext>
                </a:extLst>
              </a:tr>
              <a:tr h="213360">
                <a:tc>
                  <a:txBody>
                    <a:bodyPr/>
                    <a:lstStyle/>
                    <a:p>
                      <a:pPr algn="ctr" fontAlgn="ctr">
                        <a:buNone/>
                      </a:pPr>
                      <a:r>
                        <a:rPr lang="en-GB" sz="1000" b="0" i="0" u="none" strike="noStrike">
                          <a:effectLst/>
                          <a:latin typeface="Gill Sans MT" panose="020B0502020104020203" pitchFamily="34" charset="0"/>
                        </a:rPr>
                        <a:t>Upper</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en-GB" sz="1000" b="0" i="0" u="none" strike="noStrike">
                          <a:effectLst/>
                          <a:latin typeface="Gill Sans MT" panose="020B0502020104020203" pitchFamily="34" charset="0"/>
                        </a:rPr>
                        <a:t>-£0.07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buNone/>
                      </a:pPr>
                      <a:r>
                        <a:rPr lang="en-GB" sz="1000" b="0" i="0" u="none" strike="noStrike" dirty="0">
                          <a:solidFill>
                            <a:srgbClr val="A6A6A6"/>
                          </a:solidFill>
                          <a:effectLst/>
                          <a:latin typeface="Gill Sans MT" panose="020B0502020104020203" pitchFamily="34" charset="0"/>
                        </a:rPr>
                        <a:t>£2.99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982304685"/>
                  </a:ext>
                </a:extLst>
              </a:tr>
              <a:tr h="213360">
                <a:tc>
                  <a:txBody>
                    <a:bodyPr/>
                    <a:lstStyle/>
                    <a:p>
                      <a:pPr algn="ctr" fontAlgn="ctr">
                        <a:buNone/>
                      </a:pPr>
                      <a:r>
                        <a:rPr lang="en-GB" sz="1000" b="0" i="0" u="none" strike="noStrike">
                          <a:effectLst/>
                          <a:latin typeface="Gill Sans MT" panose="020B0502020104020203" pitchFamily="34" charset="0"/>
                        </a:rPr>
                        <a:t>Upper-Middle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en-GB" sz="1000" b="0" i="0" u="none" strike="noStrike">
                          <a:effectLst/>
                          <a:latin typeface="Gill Sans MT" panose="020B0502020104020203" pitchFamily="34" charset="0"/>
                        </a:rPr>
                        <a:t>-£0.08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en-GB" sz="1000" b="0" i="0" u="none" strike="noStrike">
                          <a:solidFill>
                            <a:srgbClr val="A6A6A6"/>
                          </a:solidFill>
                          <a:effectLst/>
                          <a:latin typeface="Gill Sans MT" panose="020B0502020104020203" pitchFamily="34" charset="0"/>
                        </a:rPr>
                        <a:t>£0.03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85703216"/>
                  </a:ext>
                </a:extLst>
              </a:tr>
              <a:tr h="213360">
                <a:tc>
                  <a:txBody>
                    <a:bodyPr/>
                    <a:lstStyle/>
                    <a:p>
                      <a:pPr algn="ctr" fontAlgn="ctr">
                        <a:buNone/>
                      </a:pPr>
                      <a:r>
                        <a:rPr lang="en-GB" sz="1000" b="0" i="0" u="none" strike="noStrike">
                          <a:effectLst/>
                          <a:latin typeface="Gill Sans MT" panose="020B0502020104020203" pitchFamily="34" charset="0"/>
                        </a:rPr>
                        <a:t>Lower-Middle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en-GB" sz="1000" b="0" i="0" u="none" strike="noStrike">
                          <a:effectLst/>
                          <a:latin typeface="Gill Sans MT" panose="020B0502020104020203" pitchFamily="34" charset="0"/>
                        </a:rPr>
                        <a:t>-£0.19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en-GB" sz="1000" b="0" i="0" u="none" strike="noStrike">
                          <a:effectLst/>
                          <a:latin typeface="Gill Sans MT" panose="020B0502020104020203" pitchFamily="34" charset="0"/>
                        </a:rPr>
                        <a:t>-£0.20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853751203"/>
                  </a:ext>
                </a:extLst>
              </a:tr>
              <a:tr h="220980">
                <a:tc>
                  <a:txBody>
                    <a:bodyPr/>
                    <a:lstStyle/>
                    <a:p>
                      <a:pPr algn="ctr" fontAlgn="ctr">
                        <a:buNone/>
                      </a:pPr>
                      <a:r>
                        <a:rPr lang="en-GB" sz="1000" b="0" i="0" u="none" strike="noStrike">
                          <a:effectLst/>
                          <a:latin typeface="Gill Sans MT" panose="020B0502020104020203" pitchFamily="34" charset="0"/>
                        </a:rPr>
                        <a:t>Lower</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buNone/>
                      </a:pPr>
                      <a:r>
                        <a:rPr lang="en-GB" sz="1000" b="0" i="0" u="none" strike="noStrike">
                          <a:solidFill>
                            <a:srgbClr val="00B050"/>
                          </a:solidFill>
                          <a:effectLst/>
                          <a:latin typeface="Gill Sans MT" panose="020B0502020104020203" pitchFamily="34" charset="0"/>
                        </a:rPr>
                        <a:t>£0.00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buNone/>
                      </a:pPr>
                      <a:r>
                        <a:rPr lang="en-GB" sz="1000" b="0" i="0" u="none" strike="noStrike" dirty="0">
                          <a:solidFill>
                            <a:srgbClr val="00B050"/>
                          </a:solidFill>
                          <a:effectLst/>
                          <a:latin typeface="Gill Sans MT" panose="020B0502020104020203" pitchFamily="34" charset="0"/>
                        </a:rPr>
                        <a:t>£0.00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69815867"/>
                  </a:ext>
                </a:extLst>
              </a:tr>
            </a:tbl>
          </a:graphicData>
        </a:graphic>
      </p:graphicFrame>
    </p:spTree>
    <p:extLst>
      <p:ext uri="{BB962C8B-B14F-4D97-AF65-F5344CB8AC3E}">
        <p14:creationId xmlns:p14="http://schemas.microsoft.com/office/powerpoint/2010/main" val="40899655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b30cc14-0e7c-43cf-823f-06872ac63739" xsi:nil="true"/>
    <lcf76f155ced4ddcb4097134ff3c332f xmlns="18ddb51e-5a48-4d7a-b0b6-10d0673ff2e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C747575B19F4C4397F9A244E43EA965" ma:contentTypeVersion="13" ma:contentTypeDescription="Create a new document." ma:contentTypeScope="" ma:versionID="5f59f6e8577f59ffd01c6af1fe6246be">
  <xsd:schema xmlns:xsd="http://www.w3.org/2001/XMLSchema" xmlns:xs="http://www.w3.org/2001/XMLSchema" xmlns:p="http://schemas.microsoft.com/office/2006/metadata/properties" xmlns:ns2="18ddb51e-5a48-4d7a-b0b6-10d0673ff2e0" xmlns:ns3="6b30cc14-0e7c-43cf-823f-06872ac63739" targetNamespace="http://schemas.microsoft.com/office/2006/metadata/properties" ma:root="true" ma:fieldsID="4081cc991c6187efe65e444b2532728e" ns2:_="" ns3:_="">
    <xsd:import namespace="18ddb51e-5a48-4d7a-b0b6-10d0673ff2e0"/>
    <xsd:import namespace="6b30cc14-0e7c-43cf-823f-06872ac6373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ddb51e-5a48-4d7a-b0b6-10d0673ff2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017bc296-272f-4093-ab64-d5b42ec8480d"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BillingMetadata" ma:index="19" nillable="true" ma:displayName="MediaServiceBillingMetadata" ma:hidden="true" ma:internalName="MediaServiceBillingMetadata" ma:readOnly="true">
      <xsd:simpleType>
        <xsd:restriction base="dms:Note"/>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b30cc14-0e7c-43cf-823f-06872ac63739"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a9c04f57-50b6-44a6-9de7-e7c6949ea88a}" ma:internalName="TaxCatchAll" ma:showField="CatchAllData" ma:web="6b30cc14-0e7c-43cf-823f-06872ac6373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E4632C9-59E6-4BB5-9689-CF699068B923}">
  <ds:schemaRefs>
    <ds:schemaRef ds:uri="http://schemas.microsoft.com/office/2006/metadata/properties"/>
    <ds:schemaRef ds:uri="http://schemas.microsoft.com/office/infopath/2007/PartnerControls"/>
    <ds:schemaRef ds:uri="6b30cc14-0e7c-43cf-823f-06872ac63739"/>
    <ds:schemaRef ds:uri="18ddb51e-5a48-4d7a-b0b6-10d0673ff2e0"/>
  </ds:schemaRefs>
</ds:datastoreItem>
</file>

<file path=customXml/itemProps2.xml><?xml version="1.0" encoding="utf-8"?>
<ds:datastoreItem xmlns:ds="http://schemas.openxmlformats.org/officeDocument/2006/customXml" ds:itemID="{1B951E37-48E7-4217-B4D3-D4F6ACD912A9}">
  <ds:schemaRefs>
    <ds:schemaRef ds:uri="http://schemas.microsoft.com/sharepoint/v3/contenttype/forms"/>
  </ds:schemaRefs>
</ds:datastoreItem>
</file>

<file path=customXml/itemProps3.xml><?xml version="1.0" encoding="utf-8"?>
<ds:datastoreItem xmlns:ds="http://schemas.openxmlformats.org/officeDocument/2006/customXml" ds:itemID="{9071549B-33F6-4D73-ACDB-E240B2217F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8ddb51e-5a48-4d7a-b0b6-10d0673ff2e0"/>
    <ds:schemaRef ds:uri="6b30cc14-0e7c-43cf-823f-06872ac6373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840</Words>
  <Application>Microsoft Office PowerPoint</Application>
  <PresentationFormat>On-screen Show (4:3)</PresentationFormat>
  <Paragraphs>99</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Gill Sans MT</vt:lpstr>
      <vt:lpstr>Office Theme</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grace loomes</dc:creator>
  <cp:lastModifiedBy>Holly Glover</cp:lastModifiedBy>
  <cp:revision>117</cp:revision>
  <cp:lastPrinted>2024-04-03T11:41:15Z</cp:lastPrinted>
  <dcterms:created xsi:type="dcterms:W3CDTF">2018-03-27T14:41:25Z</dcterms:created>
  <dcterms:modified xsi:type="dcterms:W3CDTF">2026-03-31T17:55:18Z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0x0101002C747575B19F4C4397F9A244E43EA965</vt:lpwstr>
  </property>
  <property fmtid="{D5CDD505-2E9C-101B-9397-08002B2CF9AE}" pid="3" name="Order">
    <vt:r8>2526800</vt:r8>
  </property>
  <property fmtid="{D5CDD505-2E9C-101B-9397-08002B2CF9AE}" pid="4" name="MediaServiceImageTags">
    <vt:lpwstr/>
  </property>
</Properties>
</file>